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7" r:id="rId10"/>
    <p:sldId id="266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4791-5726-4B2D-A21E-FE97A677DB1D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6C986-E97F-44AC-9F9A-4662FE2AE7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349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4791-5726-4B2D-A21E-FE97A677DB1D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6C986-E97F-44AC-9F9A-4662FE2AE7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907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4791-5726-4B2D-A21E-FE97A677DB1D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6C986-E97F-44AC-9F9A-4662FE2AE7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51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4791-5726-4B2D-A21E-FE97A677DB1D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6C986-E97F-44AC-9F9A-4662FE2AE7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108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4791-5726-4B2D-A21E-FE97A677DB1D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6C986-E97F-44AC-9F9A-4662FE2AE7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93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4791-5726-4B2D-A21E-FE97A677DB1D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6C986-E97F-44AC-9F9A-4662FE2AE7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68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4791-5726-4B2D-A21E-FE97A677DB1D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6C986-E97F-44AC-9F9A-4662FE2AE7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5683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4791-5726-4B2D-A21E-FE97A677DB1D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6C986-E97F-44AC-9F9A-4662FE2AE7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16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4791-5726-4B2D-A21E-FE97A677DB1D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6C986-E97F-44AC-9F9A-4662FE2AE7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055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4791-5726-4B2D-A21E-FE97A677DB1D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6C986-E97F-44AC-9F9A-4662FE2AE7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35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4791-5726-4B2D-A21E-FE97A677DB1D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6C986-E97F-44AC-9F9A-4662FE2AE7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82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04791-5726-4B2D-A21E-FE97A677DB1D}" type="datetimeFigureOut">
              <a:rPr lang="en-GB" smtClean="0"/>
              <a:t>01/02/2019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6C986-E97F-44AC-9F9A-4662FE2AE7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08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9361" y="329231"/>
            <a:ext cx="9144000" cy="940660"/>
          </a:xfrm>
        </p:spPr>
        <p:txBody>
          <a:bodyPr/>
          <a:lstStyle/>
          <a:p>
            <a:r>
              <a:rPr lang="en-GB" dirty="0" smtClean="0"/>
              <a:t>Physical Models of Lahars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3917" y="1803025"/>
            <a:ext cx="9144000" cy="830823"/>
          </a:xfrm>
        </p:spPr>
        <p:txBody>
          <a:bodyPr/>
          <a:lstStyle/>
          <a:p>
            <a:r>
              <a:rPr lang="en-GB" dirty="0"/>
              <a:t>Jaqueline Wharton (WTW), </a:t>
            </a:r>
            <a:r>
              <a:rPr lang="en-GB" dirty="0" err="1"/>
              <a:t>Shaunagh</a:t>
            </a:r>
            <a:r>
              <a:rPr lang="en-GB" dirty="0"/>
              <a:t> Downing, Jenny Delos Reyes, Will Graham, Laura </a:t>
            </a:r>
            <a:r>
              <a:rPr lang="en-GB" dirty="0" err="1"/>
              <a:t>Hattan</a:t>
            </a:r>
            <a:r>
              <a:rPr lang="en-GB" dirty="0"/>
              <a:t> (IMI), Eileen Russell, Philippe Trinh. ​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882" y="2946464"/>
            <a:ext cx="5139762" cy="342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3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400" y="134998"/>
            <a:ext cx="10515600" cy="64061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Stability analysis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592" y="896594"/>
            <a:ext cx="10992611" cy="1839361"/>
          </a:xfrm>
        </p:spPr>
        <p:txBody>
          <a:bodyPr>
            <a:normAutofit/>
          </a:bodyPr>
          <a:lstStyle/>
          <a:p>
            <a:r>
              <a:rPr lang="en-GB" sz="2000" dirty="0" smtClean="0"/>
              <a:t>Whether a broad index can/should be developed to evaluate risk may depend on the stability of flows subject to perturbations in the initial conditions. </a:t>
            </a:r>
          </a:p>
          <a:p>
            <a:r>
              <a:rPr lang="en-GB" sz="2000" dirty="0" smtClean="0"/>
              <a:t>We can observe that on O(1km) range flows are largely unstable to perturbing the initial location --- i.e. this is very topographically dependent!</a:t>
            </a:r>
          </a:p>
          <a:p>
            <a:r>
              <a:rPr lang="en-GB" sz="2000" dirty="0" smtClean="0"/>
              <a:t>Flows are relatively stable for perturbations of initial conditions under 1km. </a:t>
            </a:r>
          </a:p>
        </p:txBody>
      </p:sp>
      <p:pic>
        <p:nvPicPr>
          <p:cNvPr id="6" name="Picture 5" descr="perturb_RM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21" y="2923467"/>
            <a:ext cx="4069201" cy="3516895"/>
          </a:xfrm>
          <a:prstGeom prst="rect">
            <a:avLst/>
          </a:prstGeom>
        </p:spPr>
      </p:pic>
      <p:pic>
        <p:nvPicPr>
          <p:cNvPr id="7" name="Picture 6" descr="perturb_to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34" y="2855280"/>
            <a:ext cx="4286603" cy="36532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38700" y="4414705"/>
            <a:ext cx="1738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Distribution of fluid paths largely the same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13380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566" y="2560472"/>
            <a:ext cx="4762807" cy="3873915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69400" y="134998"/>
            <a:ext cx="10515600" cy="64061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Broad indices for impact</a:t>
            </a:r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10428" y="1058588"/>
            <a:ext cx="11430435" cy="130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Q: Knowing multiple simulations, can we estimate ‘impact’ or ‘cost’ of a lahar event? </a:t>
            </a:r>
          </a:p>
          <a:p>
            <a:r>
              <a:rPr lang="en-GB" sz="2000" dirty="0" smtClean="0"/>
              <a:t>Perhaps one way: develop a metric that factors in population density and distance from high-density populations. </a:t>
            </a:r>
          </a:p>
          <a:p>
            <a:r>
              <a:rPr lang="en-GB" sz="2000" dirty="0" smtClean="0"/>
              <a:t>Toy example: set 4 ‘cities’ with population density p(</a:t>
            </a:r>
            <a:r>
              <a:rPr lang="en-GB" sz="2000" dirty="0" err="1" smtClean="0"/>
              <a:t>x,y</a:t>
            </a:r>
            <a:r>
              <a:rPr lang="en-GB" sz="2000" dirty="0" smtClean="0"/>
              <a:t>). </a:t>
            </a:r>
            <a:endParaRPr lang="en-GB" sz="2000" dirty="0"/>
          </a:p>
          <a:p>
            <a:r>
              <a:rPr lang="en-GB" sz="2000" dirty="0" smtClean="0"/>
              <a:t>Calculate metric that scales with p(</a:t>
            </a:r>
            <a:r>
              <a:rPr lang="en-GB" sz="2000" dirty="0" err="1" smtClean="0"/>
              <a:t>x,y</a:t>
            </a:r>
            <a:r>
              <a:rPr lang="en-GB" sz="2000" dirty="0" smtClean="0"/>
              <a:t>) and D(</a:t>
            </a:r>
            <a:r>
              <a:rPr lang="en-GB" sz="2000" dirty="0" err="1" smtClean="0"/>
              <a:t>x,y</a:t>
            </a:r>
            <a:r>
              <a:rPr lang="en-GB" sz="2000" dirty="0" smtClean="0"/>
              <a:t>), minimal distance from (</a:t>
            </a:r>
            <a:r>
              <a:rPr lang="en-GB" sz="2000" dirty="0" err="1" smtClean="0"/>
              <a:t>x,y</a:t>
            </a:r>
            <a:r>
              <a:rPr lang="en-GB" sz="2000" dirty="0" smtClean="0"/>
              <a:t>) to a point ‘touched’ by flow.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904154" y="3536462"/>
            <a:ext cx="2149231" cy="6317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68076" y="2899821"/>
            <a:ext cx="1425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Contours indicate level sets of ‘fear’</a:t>
            </a:r>
            <a:endParaRPr lang="en-GB" sz="1600" dirty="0"/>
          </a:p>
        </p:txBody>
      </p:sp>
      <p:pic>
        <p:nvPicPr>
          <p:cNvPr id="12" name="Picture 11" descr="F(x,y)_=_underb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14" y="4048695"/>
            <a:ext cx="5155549" cy="9621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95654" y="5077709"/>
            <a:ext cx="27686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Large if each person is close to the passage of fluid</a:t>
            </a:r>
            <a:endParaRPr lang="en-GB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57439" y="4871903"/>
            <a:ext cx="15806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High densities increase cost.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2535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Thank you!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Questions?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176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815" y="151294"/>
            <a:ext cx="10515600" cy="1053940"/>
          </a:xfrm>
        </p:spPr>
        <p:txBody>
          <a:bodyPr/>
          <a:lstStyle/>
          <a:p>
            <a:r>
              <a:rPr lang="en-GB" dirty="0" smtClean="0"/>
              <a:t>What is a Lahar?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143" y="1203776"/>
            <a:ext cx="11560718" cy="1735787"/>
          </a:xfrm>
        </p:spPr>
        <p:txBody>
          <a:bodyPr>
            <a:normAutofit/>
          </a:bodyPr>
          <a:lstStyle/>
          <a:p>
            <a:r>
              <a:rPr lang="en-GB" sz="2400" dirty="0"/>
              <a:t>A lahar is a violent type of mudflow or debris flow composed of a slurry of pyroclastic material, rocky debris and water. The material flows down from a </a:t>
            </a:r>
            <a:r>
              <a:rPr lang="en-GB" sz="2400" dirty="0" smtClean="0"/>
              <a:t>volcano. </a:t>
            </a:r>
          </a:p>
          <a:p>
            <a:r>
              <a:rPr lang="en-GB" sz="2400" dirty="0" smtClean="0"/>
              <a:t>More violent lahars: </a:t>
            </a:r>
            <a:r>
              <a:rPr lang="en-GB" sz="2400" dirty="0"/>
              <a:t>v</a:t>
            </a:r>
            <a:r>
              <a:rPr lang="en-GB" sz="2400" dirty="0" smtClean="0"/>
              <a:t>elocities = O(10mph), H = O(10m), distances = O(100km)</a:t>
            </a:r>
            <a:endParaRPr lang="en-GB" sz="2400" dirty="0"/>
          </a:p>
        </p:txBody>
      </p:sp>
      <p:sp>
        <p:nvSpPr>
          <p:cNvPr id="6" name="AutoShape 6" descr="data:image/jpg;base64,%20/9j/4AAQSkZJRgABAQEAYABgAAD/2wBDAAUDBAQEAwUEBAQFBQUGBwwIBwcHBw8LCwkMEQ8SEhEPERETFhwXExQaFRERGCEYGh0dHx8fExciJCIeJBweHx7/2wBDAQUFBQcGBw4ICA4eFBEUHh4eHh4eHh4eHh4eHh4eHh4eHh4eHh4eHh4eHh4eHh4eHh4eHh4eHh4eHh4eHh4eHh7/wAARCAD9AX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5Ivm8yJM/w8D8qu2y+ZaqWwMUniSya1viqqQpOVz+oq1oWmXd7A3lAFQcZzTcbIgpwXctrOGVsD0rdsriG+y0YCSHqvr9KztV0HUIVDmMEMeMGqMdvdWcrAggoTyD0I6/yNILW0OnzskKMNpHrUiA4O7B46CqujCbVJBArDziM8n71bceg3q7g0ibl4xmgVvIyNzhzjG0VYWbfFgsCBWkNDMkamS4VCeoOKt23hiLYS84II3H5h0p3J5X2OcZQy/Iea7z4VXFnocep+M7zY02lwbNNiccPdSZVW/4AMt9cVRsvDNm7hYfNmZiFUA8knt+taF5Z2ksK6N5bLbWMrZA/jk/iJ+hBFTLX3bmkE0+axxd1dzXlzNc3MhlnlYu7sclieppLZQzgFlU+9ddFpmlKRstS2VJUMcDrU66Zp5ZjFpe1h1YnPNUmiHBnIupDfIwOOlDyyeWVJz6Cu2t9N0+Vh5diq5O0lumakXTLRC0lzZooyAqjofYU79yeRnnDZ3bc4pdkm0M6kIehrvm0+y3sr2cUJVsnK0wjTgPI+yrJJnaAy5/IUXJ5DhX8zymC8rVeNXPzdAPWvTbO2juPKs7fT1LsSUAjwQe+anvfCyQkCaJC33ioPGPpRzWB02eVrHMGyqbgfSr+nKyG9R0ZN1o/BH0P9K7uaxigtTHBZhNxyRHisyWG6LsjW42MhUFx29KHK41TtqcEnyt8vI71YEW45BGK9BOiWKq23ao4yEjHNTy2FisUSR2No687ty8n8ulPmRPsmebeXH153Dj6U9o1YbWU7l6YrvrPQtMEzfa7JmGeDF3q1F4f0l2VvL8tC+CruFIH1NF0HsmefWOmahdSE2tpLMo5JVc4+tSmKSORl5VlOGU9RXqVrZajaeZp2lxxRRx5lRshvN9ORxzXMX6XNxIJNTsWjllJVZfL25IPIP0pqVxyp2OYEq7CGXJHpRZ201xJiKFn54GK7i48ES6ezS3QVVUBmBcdD0+orZs9N+wWw+QBlGC2B1/wpOaQKm3ujzuS3uI/llgeMehqq1q2fvArXQal5kl0/ltnDfNitXQtLs72CRZLeWW5bCoVO1YxxlmqlImVN30ONhjOdvWpoLNi3yqfpXo9r4ChupnitbqO4lUjcIG34/KrDeBDaIwkE27HOUIx70c6RKpS7Hl1w0wmkkCkuAF4HfGKZb3l8Lq2m3HaWCtxitq5uvLubiMlI9kLtjHLBNwXP8A47VSLVbVbiSJoYpWkBKkrgA+1YOVzRR94zoZpJrq4wpwJDsPr6/rUimTzjEW5xyCOpNUxeRpar5KtuzuOe+agk1Sa5umMkjjbgZ7YHQU1K8bMPZpyuaM5NrLhix4yB2rOnlaVy7ths8L68UyW7kkJHnMQBwW5qq80slwWZi2Ochema0vdBGmoMTRix1JIWl8tZWOSwyM10U8M1sGjkjGVPByMEexrEsGt2mSVt0dxEQxGNyOB1yOorpHgW6dTG8YiKkxlSQAeMg557j86OdrQHRjLUi0aSaLU0dSMkjhecjj8qr6Pk6m6OyO+1snd3AJ4rZt7aBAPKkjRh1JOc+1RXFgtgY72Jo5GDFtoBYknpUuTY1BRsrGY7GHUpmYlUjbAD8Z6ZX9a1rZ2e52mWNVQZHcYJ6Vh3n2m7sHMMbs00rc7CMHPJI+rD8hSwx3yKW+RCoyctg4oQT1N/Vb9I4dqyrtbAIxzkEEVmJdNO7yNkA9qoXoZlVsjJPPOSTVd7phIsaEhB0B9e5qrk8q2sa1zciOJViCtKx2gnHAqh5b3s0kkk0abSFG9gM1Cx/1kmQMYyQe56fyqld+VKy5TdgfWlYhQt0LNxH/AMJF4YEp2m/tgPN2n7zAdf8AgQ5+uad4QM9rp7eWQFY5OexqhP8AaND8VtcQqTY3A/eIvZSfT2roJbGbz1a1mhSGTGAexP8AOnJXOuNkTTXM8kAjeNHj6jjmsO700zJ5hDBQclj3+tdILO3gG261WGIjBYdDj8amnXRU2xz6pnP3dp4NZmhzelWcNrcxSqclWDZBwQD1/nXUubSYfKy59h39aotL4ciIQalOGBHTkVeivPDSosnnSh+74OD9fSgViGW1VYQZZElAPAPHNNsbBI0Zo5Hjk6YVt3Gc06PUvD00hVbp4yW5aRDg1dVNGa4jFtey7sgExQsyuKLhYpWuoS6LexXlvIrXCBmXceQ2Dg49qg8PajdXl6RJJmVyeeu8k8/jXfR+EbK/USxw+Z8uQxjat3w/4MFrJ9otdL3MAdrLGTg+tHMgszhZ7XVIgN8JQg8rjgj8a0I7SRlaQXKLnBII6nFegXnhXxKYjt02Vzj+MdRWdpXhnxGupxRSeGprqGU7ZNo5jHTIP60twtY4+O2RFVTLK/PzLnjFWF8piEaJmx0zk4r2q0+GNxHbL9o0xZGDEh2kCkj0NTt8N9g8tbKwjAIJPnFjnOSCPpmizYWPEZXLMG8kN9RSJKUIdbSJWByrbckV9HRfCzTTFveCy2YBJLNwOtNn+HWiQWxn2aMYwpfdI7bdtOzJPns3d8/zYXJ9B1qza6Xq2ogG3025lI7pGTivcbTwzaeTGtnb6VIhG5TEx5GeCCa29Ntl00tp8ks8MUrFpESPcpB9eO9KxVj5q1TSbvTJHW+tZ4JByySJggGotI06LVmm+yX0ZaHHmIBlgD7d6+n7vQNB1YGG98p1kfhLhWIzjGBnp0rOj+HXg7TLe6+w2RS8mZVL2ysWC5zgeg60xWv0PFbbwRN9nS4uJ1CMMrtQ5PtjtVnTfD2irO8dxcLIyA53AhQe2T617Lf+AYZ7eaHSJ7+1UruTexfAHYD3PvXGRfCrU7Z7mCS6ifcokmMmVl68EDJ684+lIdjFW38L2qiSwwZo8bpBMMZ7jGOeMVb06/0O+ulivrPT5bfGHM0RV2zk8Y71p2Pw4tpXaysb+C5nMiGWOU4MQPJOOpyBgfjXR6X8G2huXuLu7hvXkOwKYsJCoyRgdT1696B2RzMH/CsrrQ5Jr+Q6VdxM4WGEsGKg/IffIrC1a5+HNo0cmltqd1KYwJPOxsJI9GHX6eld5qfhXTdFlka1WJXOfNZrbzVXtjnvXBavD4Qkhezu9X1KYhhIrXELRK2D2IHOMntS5h8pzGt3/wBotE+xJbSOqr+5lGSQp+6CeMY/GsXU9f1JLNl1LR3t/MT93ngMP6V6PeaT8M4tBlubfU/t7OgMSxS5mBOONhxx16157e3EZheGS3KQjbtCrvIwMDr0qfULHFQ+e949zJEAueAmf8mu48EXdrb+IhcP5wsZ7UwyRmMH94SDk8H5cKfxrjLZJYXl/wBYQxIXOQQvvzVy3lvIlcxZUj5QwftV3Isrnrdt8RvC+jzXSab9tac8r9mtV2k+meox3JrlfGXjzxR4m0tYZkjtYQW3GJdjSDBHzGuOS+uWtTjAVx87KOuP6UqyT+UNsrKq8bc8/lQDM2806G5mWXeyyMu2QJ8+Rk4A74qpdWC3LrAlnIzQYVtsTdOnOK1GlfON0qsG5PHB9aFv72C+Zo5p9m04AIwP6mlqJRiZC6KkI2tY3EaL837wMmSOMVfh0axYvtWMDuOW5x7+taP/AAlOtRKf3aSL1PmKCcfjUVl4pvow0ElxbrE44T7GpOfc9KE2NRijNh02xmKmKQRZJBHlAnH41A+kK28RsHXPy5xk1uN4lklR4/stoT72o5Hrx+FNTVgqj/RbQvwSfKIH06002LlTMf8AsOMxAAASAFflXk/jUI0OIQkrNcQufUdce2a6RNc7pY2u7PIUEUg1iEzbn0xcg9UY5o5mPkRk2GmfZlMrakgJHAeLJYVCLeWG93JqKMhJYoy7APb1rZ+0aVNG6XGmyOM9RIeM80GPRZvlaO5THT5s4PbFFxOJkQTLcW0g+VGS4Z8qThgQOM/QVHNc25KPtaRt2fnXZgZwcep9q0ohpbXP2VjKIfP8mNtqgs23cVx1PB6/Wmy6Xp8gVbW82pkE7sjn2ov3FyleWG1iwZESYMM/6wg8/h2qvc6V9oZNogROgMZzt/GtddLWJFEd3FOqrkb3OUPekkhVpI0XCEt/e4pqQuQ5W5024jZo8FgG3bguC3+f8ajfQ5Sf3ZYjrjOMV1F/aZSRuSyf8tMAjj+lUPIYrmM4OcMNpHP+TT5iOTSxzc0i61pRDALdIMe4Yf41F4Qu7ia2fSryPE0B3wlxwRnp+FQ3Lf2X4mcspSCUjPoff86teItP1CB4b/TVZ3DBii/z+hqk7o1krM7y10i11HQltZbVYpmK/vyc7QD1IPUVZktrXTdKEdza2t9DGypvC7GUd8DvxVDw5fTz2MckMkSCUrmOc42N/wDWNd5oSxa5psul6xNp/m7dm6IbXKjo2env+FQ20y4xTRleHtG0zWo7g29pZCTafJYHhRjoffpXS+HvhvbTaMbq/voLRGb95BNBk/ewOnY44rH8Pa5YaNPJYWkNusMMohkkZtkhOOPm9M4rvtM8Xax5Fr/bOiWE1j9pWNJYp/lG3lS/0qeZlcqHReC/huJ1sptIeZxgCVo2VGz3FbulDwroizW9lotjC8Q/dysmQy+x7dqwLjWdQ1/VYorfUl0hMNhEUTBx6hug4yPyrf0C6s5rmC3vJNMk2hgFmQhuCRksBgmjmYKKM7xhYeM9evYLOwmsNNtHRZNsTBfMGSDz39cVdtfDviiye1j0sJYRLOqktPzJ7tnqTXZQazoNzZsbryo4gcRTL2AHIx25zWpJL4WtbaTF7DELjbseWTKMcjbgk8c/rSHYxIIfHAEkjqCyEiVJGH7sr0K/3gQOa1mm1WG8ddNn06WYpn7O8gDZ4xn8Ca0NFOLu4un1G0eKaPYFEmdx9Rk8Hk1Y/sjwzZQxXc32SB3cKs3BLsxwMN1JpoTOD1CbWppp4L+7tFjjY+cplyCoHOAOhzx+FV9F1azd9kjJtnAKL52SSR06f1r0K80y3eWSCO0svsq5WV24kfcRzn86r3Oh+H9NtbeRbVQm75JfPUbRjrnoeM0WEcHd+On0zWrmG30aOe23hVaNmKqoxz1+Y9fyqhq/xct4LaeK38Nm6JyEieMhXycEEelekLp2gW9zAzW7I2wyQlDuyDwTx9ap3djpkszXFvY3dtdK+Y3kiXbnuMehpAeReHPjZ4ghj1C2vPDFtYzxLm1YQMFjjHbnrgfzrttJ+JOoaotut7p8sZky6mOAoGGOMZ+8Of610sdlGy22j6pGHikjbdqCRr1J4QjHXHGR6VpX2hokEFvYPEEQDyEa3zs28Eg9qoXqcLa6tqwvCupEWQlceTIY2COM4wc8cAY4NX9b8cadYTeVfXTybh+58uE7l2gc57jNdC2iyXarbyJHPFGu1CsZAiwOw/Go/Dfg3Rb2FJLhVkkiXZjysgn15pWYNnFxfELZfxQzecseBuZDvBUHqUyCOP51p2fjxHvLu7sbGVfKk2GVrQneM/KQQc45P0zXfL4C8PiUO2n2zkdGMQz9atHw74dso0j8hIl371XJAz64p8ocxxx8aWbebDZ2kkWqKcvssM5OD0bGPXvRp3izxs2hm+vtAmS38nzGkfZgrnk9QeR7V1utarp2mAW0cKDcN2/GAPUE9c4rjNR1jS9Yjlsnufs6zKEZdxI2jtz055pDtc4rxN8Vde+1Nb2EcUMcifvA0Ks4PsenTHJrz/X9UvvE199o1TfNOihRLMxJVT2UDjk4r2c+CdClIRryJ9xGCcHr71554m0G+h1y8tbPTY5be2kKJnjeBjJyOxqHcehwOo2lxagC2QnHGf8A61Ysl48UpWdWUnqT3r6YX4YaLf2irHqU8W9cqSQ5T2zXJ+Ifg9cPKUsdRs7iPdjfL8pHp0zTs0DseKwX0DPtPlde4q+k1uzKrWuRnqrYrtNT+C+tWdsJIxaXz7CWWCTBB7AZrjNV8Ga5pS/abq1nthyuDkkY/wA9aGhGnBa6dcKB5ZQg9N3SrI8N2d3JuEh5+8fXiuWs4riN+HuPU7jtx71owahrMd0piliS2VcHdkuT65pWC6LGq+FooV2x3EZ478E+gHvXJ3emXNvJu2khDtJH8q6ua5F35bXjCQxtvTK4w3Y01L7aW3Bm3ZJRznPPvTTYrJnKlWiOGLxk4yCmc1WuVPmEZgULzluprsJbrTZptskC+aPmKnIHpVe70i0upSYyYk46Lkfhmmn3FY5Vtrs6vboDjquP51HPcW3kpELVYyjbtyclh15rbudPj8826qGkTnp1HbpUR0ebf/x67FHU9qYjNhvm+zFxaxxOBxtGRSSahdWqKybpCMN9wfNWrb6YxUC4DEdivG2rcukWbpFErTZ7Dp270aDbZhJrVzPHFizgB39o+nHU4qLUptRuINsK+TJkKGEWR74+tbo0S4sjKbOSMpJ1UqCQfrVOe21WC0cQM8xB4Rn27ieuW7UC1M20PkNNHeSXRTzA6BVAAwOMHqPf1xitSDW9LEQacYJHB8gVSS61a3tmTUEtCzsCgTOFHvnrWF4ovdWvNOCxNbiSNt+xCPujPUdaLAtjsLXVtDunMTMgPQ4XA/nUN2NIll3RzQwYHzO0h4/pXjum6ndadq9vc3gWSFmHmKR1U9f/AK30qz461yHUp/s2nW6QW/O51Zizj3B6D2oSFc9cistMlTEV9MSybSUbIPv0pbXw3JdPI0M0suMbmBHX8a4rT7jTdE0DTri81aRp3QqIIVw4A4BPXj3+lbWka5eXFufs0ksMIPyiRhuJ7nt6CnYV11OD19rq6sIry5gETRuEAB6hhnP6VueD7/8AtHTHsZmIliXaDnkr2I+lcVJcT3A2s7uo6A9qn0e+k0+9SePqp5HqO4pxdi5anR6Lcy2niK50XUQ8kE5G1jnhscHPvXVaBqUUjyxWFw/2zHlSBiNwOegz171geLWkm0dNRsZgpC7jtHLKf8KydMFnqWmSXh2JdxcuM8ynPHA5z1pyFFs9VudTkk01rbVNJ88Tt5TMYOUweCCPQ4rofD95Yjw/b6V5UXmMWKC5lKOWAPzAHrxXk0l1Y3DNDpV9qkZIXaZPuqfQg84B75r0zwxYpqjWdhqNo97OkSLbziIOOMZ57YzzmosapsfpOqat4T1lpBCbuGQBordRu3Aggt7Dp9a6e7+I1xbWDzw6QReP13x9Xx6Y6dfyrC0vRfFUevbbxtO03y2IsJlxukHBIGTj+Lv6Gruv+HtPuFgt9R8X373G8qYrOGMSK/8Aeb5vlHuaWgK5DY+ONbIkj1G0EhiBZRDBklmHHX0JzXVr408JR6DF9rt47q7YH/Wo2c5z07d658eF7GPRPKl1PUjbwTFIZ5btI/lABIfA5O7PPPFY1noWjrfC3sjbyMkBknJl5kbjBDnkKc4464oDU9c+HWp6P4s0yRbq0g0+GAkxyByrKPUDrk5q6Na3w6nBqd4ZtMN2s2nXKJHtUBf4GByeenHWvKNM0rTdP+33kuowxGcB7V1uXjQEAAlyccE4AA7CuKh1PVdJsdQt7i2DWkTFrS4UN5Ktg42k8Yzg0rCv3Po7wV42t5fFEehx6LM9jeSPGt1JHuw+Or9hkg/pXpk9hHeWsWnpZ28dhBgIyIGRSvopr5X+HPjWa11Oyv5LmeSSRQ0kdtykmRwrKRwec5HpX0D4U+JGlaqBHB9mhZc4ikuVB4Gc46dKr1EdB4f8NWNnqNxcy6jLeSOSrxMgAUEDCgdhx29a07DQozctczNO0gDIoYbcDPGBzx05qrJdIkRvLVLfYfmLQyZ6d+OTWbZ+Lb2S5cmTSWgQBfnllRsn6r0p6CdzpJnjkvVspLQyqi5O9hz7+9XpbSOYKhYbc/OpJ/SqEurLbxJJGbScAHc5lwQc8AcZpjeIWk83ytPMvlgHIkAz/nmndEtM2obVIuI22DOcL3+tTqu1AvGR6VyUXjnTZLh7dYXJjkKOUcHGBnNQ6n8SfCunzSwXN68cyBtsfl5Mm30x9aaaCzO0BqrKqzDEMoVUbD7QDn2z2rj7X4n+Fbq/Onx3TPKFBZShz0BPGO3f6V0Npqmj32lqbO9tjbSZQbGxnnBA980XEkzmfHtqJkUyQyeUoAYqMnvgf59a8ov7bdcpmSQoW6MP84r6G8q0LrC2Hdhu2tzkdM1znifwfHcKzWcSZbqoFRYu55ppUOgW+W1B5kwARhsge4xXRaLY6Hr7yf2ZqZPZle0C5x3yee9VJvCtxA/7m1YFRko+MdexqAaZ4phVhbWN1bbCdjRIDnn1oQM62DRdQtAVTVYI0H3VSBenpxWXrFvf29s9w2oiCMcPN5ars7Z61ixRePI5Hmkju5wBgIIQSx6ZJPSrMEusWSTR6hp4VWy8hMfy89WYnjNVoJXLajVIY1UXDSlcZc4Bb3/Gqeta1fQQqsmmm5O4Bg+CAO5rTtta+0BoRBM64/1kaqQfYGtOW/szGsZtyWPGWGcHvnHSp5OxSmcNHaaPqiy3E+iW8jBCZDt2uR0rFu/AmgXNjC2nxypJKfN2zS7WSPOCefTjFdhr9lYW5+3R2rzOq7hBFJgyj0GeM1keIJlkWCSyd7V9vPmIG79G9/pUWsVuzlr34XzzRebpuqQS5GVSRMMR/IVzerfD7xJYSO01q0irnDqRgivR7HxGsNzDbyeV5y/KSkgbp7daTWdWa53l7qdbZxh4wvQD0/T8qLhynkU2k6laorXFnLGOxKEZqVEIQZiYN6V6Rc+Kolg2wNMyLhdrICoAxzzzWXqGoQyASR+H7S74bLxnY3PI4POeaLiscY7BF6YPvRb7ZWw6AD1zWxeNpkkYUWlxFLjLpuBK89Oe9MXTtJlYfY9Wgkcr80ZUh0Poe360xFa2tLSQfPAjFTkEjJqO6s0hcyxRoGI7ngVoLZtF/wAtlfkrhWDc/hUN3a3Q3YjGMcE0CsZhlZQYpCMgc/L1qo45YiIbPXPX6ip5rSaQ8pGfU5ps2nTiJljuG3HsV6CmLYxdY+x7BtXy36hsZH0rEvbHDNcKufMiI3LwAPX610V3ZokISRSxHBY+tcte3S27fZvNLY7FugoEeTeIvM+3tEA5VWxHkdf85qvb3c4+RYlDZGGA5xXS+KYJZJUuooiMSN8x4wRWAu0XTSllQsxJA9atakM19KYajHBbXWFktnPltj+Bux/EfrXTRlbVfKkaKTHQnHHtXFxzCK6SRshJPlfHcGtq41rQreQxSxyyOOpYZNCFa+pk2V5ayK9vt8t2ztNZMu6KUg5znHStG/t7UgSRSBGzkYrO1G6Mm2NlG5D94d6lG7N7RNX2adPYzDcNpaMnt6iq2m6okdm8nnCNs42rjex/w4rJhbgHIrStdDhuoXuI5mZlzmMKST7079xCWevyT6ys9wzxQ5+YI3IH+Ne9/DnxJbvoTurW7GHMcMDSr5kgIGSc9h/MV4HLpMaSPK0UdqgxiNpMvW/4Rt7dNWtBeK+wuR+72lsdehpOw4tpnut21/q8S3P29bS+Vj5TIBMY89A6jscdq4iC7h0O41Gy1hrW/vrpgs+xXJZSeFPfOSOO2KlsPiJdaFqskGm2NmIkzH5zH97tAwOR6VW0i71rWfEdzqHh2OMazcM+/wA9VxjGTIhxyxIP0qUU2er6foSXEsE2oYa0ihHl2FpD5m4ccknpzkfWtRPC0s2rW91aWz2y2xG6JkAbDLgDI5Bxj35rC8B63e+H9Rt7LxFq15Hr2oWx8y1lhWRERCMSFhgAcnAP9016VFrtxDLA0uy7ilw32mOMBVGOpIOB2FIq1zkbX4cLfX9w+s30htllWSSxQbgAOgy3QHFaXij4fafcQGa6vX/s/hXjctgr2VduPp361uXWpyQG4LTKYTJ84hY+WB23Nnk9ThSfeqmneLo9YsRdyqLKzwR5kwDPOAP4FBbanvnJNArHkPjq2ttF1UXFnBaWcKDy5TFhTtwF2sAcnHt71Lb6d5mtWK2Gt2kMe3zfKsot5fGc7gSNnHY1b+JGqWXiSBLKMPDbW10TsFmUST5CMjgHAz94nHFZ2mR6bZ6xBNdacxgBCxbbgCMKq4OD/E3BJyaL6C6nWT+Jr/w/fNcWU0zwjJWEkIyMMb+D1Azn3ro9A+I9/r0cIk16KOGbDGSK0D+SV7E9eSMkkdOlcLrMFhrX2YW9gkdjK3l+aG3s+Q3DNz+Yp2h6XpNpBLLpYjadcR+U770B6njuTzzz07UlIbR71bXlw0CyPNHqF05Uu8DFNynlflJ4zT9R1K7s4Wkt5RZXG3ciyyGRnbtlVHTtivIW8ZS6fBbadqVvaQqQTErRsryY7gjg4zWxpXxMtUUwzyExqAEUpuK/iTzTuSbN+102mJPq0RzNMPNfDqODkZUfNt478cCuefXYY5JFk0aWGcSkrJMu3cDgg+wHp7VuXWuWerEFpYrjkHbPDjH4qc1T8aQ3l7pwudPubMS7fmgdwxcZ4YHg+o6UD1DwzeW092NQvtQlfcpWNd5AGed2Op/GtTUPH1sPMt7W1s544x+7aRSWJ9/SuB1PTvEUFnFPHpUDSsxCtFKWYbvvA5x6D8qZa+D9TvLb7XqV8tgud0sSxEuR2APTOfwoC56z4H8fWht3t2kRJN7OkDTsduecAnkD27Vo638S7+18LzaxaaTFcrHESIml+dpCcIuO3PUntXyg6a5H4hOm2kM7TK+Qx+UZJ4Nej+HLe802RrrxJq2nwTTp5c8Mk4YSKOhOM8j86pslbnrPhX4tC4t418VaXa6NOYSzScyRbieEzjIPfpXoNrrLXEdtcWttDcWsyFhLH1Ppx7187DXLGe0S11G505NEMoZfs0RkkmI5ALHoc+3p710WjeONT0fT4v7CtxLbhlG29uN7rEpweB93j60KXcGl0Pa/7YZJRHJpzjcNzYGMcnmlfWLOSIxXVm+1wQyN8wK49Kr6RrFvd2kWofu2eZQ21n+77Y6k1pCexuCLpJ44zs2gNjHPfHWrIduw+1msDCsa2oRWGQpQYwO9NlsdLkO3y4Nv8Xy9c9Oao6lqlpp+mGaZvtkn3CtumSxJ7Cqk2nW91Cwa6u7SKRcKsUhBXI/nRdhoReI9F0+3UTMgYhDHFzyuew/IViaj4L12WItClpJkBlUyFceg6Vq2vh/7Hdx3i6xPK0ahYUlbJBC4zz1NdDca1Y2TxwXl/brMyAhGlALAdWx+IqbdyrpbHj03gLxHunWazs9xGR5BGS/X5v8AGnP4Z8QGAb4TtIztYbvyI5r17+0tOZC7TOowPnBwDzgDPfmqVw1jdTm3iuljvFUMYweQO2KlxGmeJ6jpEQUC+sZIWzgyIhA+vH9a5670TVIUeO1uWljJI2uu3v619Cyae80CxG5hlbaC0cqZIrOutDaZfKNlCxOQxQ4H5UuUd0eAvY6tFCYmiilRR844OKzHtVhkEn2OOMk4by12k/UDrXu3/CJ2byzBrdAwYbtrZwewx2PtWZqHhKwErFoWU9cFKNQ0PIFh3S/aI5J4n5IC9AfpUk7+c+ZlBx1MWUb8uleny+E4QMQtHIR0+YA1i6n4ZuYo5HSyZyo55HSi4WOIht4fPf7HdMyZJxNkEfj0qdQ8yHfyA23p1NSNbzRztG2nyoO2HGT+BNTom11SSG6jJGf3kRA/WmiTN1GxTy9kke046dK888YWENvDJOIS+B0C9frXsfzSKzCaNivQ55/WuQ1u1laSUT2iTRn6YqhHz/rt40y+W6SJGp+XjAFcvI/znhic8fSvcNc02znRlkgeMDoMAiuUn0KzMzLbyW30cEH8cU07ENNnBhmaMZXoOM1aWya8QO0kcbr8rFlzux0P5V28OlCEAyW4ZT0Mbh//AK9E2m6fK+XkZCOxBFFxWPMbaZAx3fMPc1FdtuYOoquCBSqSQaLGtyeOXA6V2mkyT3ENrZWkgswYzIJQjJkDqCT1GfSuU0WwN5dKjTx26KC7SSHAAH9a6jUoZmjaP+0GMaLx9pU529eBjp+VSxq5nSXw+1+fNPuKJsDAD5h7A/hVnTLOC4nN0txcInBZkjyxPftwOv8AKqtpH5935lysbNLLtQwruBz6AZP8q6PStAVbqRLbUo4FX5HMjHDNnGCM9j6ik2ND9O8P2crr9gl1FpVVpHyu5W4yCOmOor0LTZn0B0vtNvU+0Ov2aa4Lhtm5QSmRkB8gDdngfnXOxa3b6UZtNtbqKKd5sTTE58wBuQOOCc9scADtXSX8mox+HYbnRfDpuJHB8q9lmB8kN1YIpwDg8dfrSbZWiLdnqseiK00outf1F2HnYmDxRHH3TI/CjBPHJrq5PFuqXGlwLb6XEJFV5InDlIowOcBuFdjxxXn9lpenaXBafZlkup5Nx2XwIKtxghCSOTVy+h8RX2oQQXWpxwRbgk4cfw/3VUdMDPPaoLsdpDrN7caMl8rJaWhAVYRGzKXY/eBXk559sc89aytM1WO4sr6GDUI4rW1kcbkRWCru6RkjBPPYZrGnmY6j9n0+USwSl5A0bAoVwAMq3BxhueOvSrtxpjW8tpJd2NiLKOLYEjtww2j5gu1cc9SOT0poGVvEOoSapY2ujWV9c2tpMoZImwZ5iDxvY5AJPQc1h+JZLnSoZbKEXU8dhs8yK2Ik5772K8scjGMd+1HjDUNVvHWytbzS0nupc29lZRlXkDd3yQ4OO2MDqay9L0O7XWWmkvzaa0had/skpVI4UG3cx5BPPTHOaEQ3rodhoarDYPaRXl1Os7iQvJOD9n3DmNCfTpxx6CiSdbG6Sa2uGtJSfLLqm9iM4C7fuj16Vywe60HVkt7y5mvVlQvE0sTK5Yj5QM5xknqeOtTeE7++uXaK5jsUh3sAQ5kd85/iyc4Gc4pMLmrq+uakzRWt/rQSzkZ2SUxjDnHQkevNN0DWtebVUJuLS7smmVdsgzxj7oPAzxzg1w/iDVJILhNEsbmacpcfvTMm1IScKmAPY8Dn8a2/tVvZ3sNtc22owxogdAr73tQeCSgGOST1GTx0qkJs9vg1FdoS11ErE3eIh0P4NyPzNbsKWMsIRpoXaTBd1G1jj3/+tXhvhua7u7i8uArLsiEqWrsyO8eSFbH94kHj0GK6rw/4s8Pbkj1CCeJ3yWdmfHX9aLCuesRvZW67LS+iVh0UncRTZo3aAje8mf4sZBrkrfXNHWxM+kyh8udzN94jPQ56fWr2l6haXS702xMcguHJ6dc0WKTKet6bZza0NT1RZElMYhG0/Iyg5AP90++apXdpBkyRiSzDD5j9m37jjjJJ6CumeSxgIV3jmMg5GOD7kHtXO6jrZkvEsILWGRWYRKqAgp75HAx3J4pAc02oa1b20wvZ7IxLII4Ra24+dTk7iAOPfg1s/Dq5EjXt9dkxqibI0aPazLnO449/T05qNN4ulRYJftJJUtGuCo7HceB7mtd/OuLOKM3xjWFSDLEC7FvXJHpRcSXU9J0LWpl0pJrRleTAJRQGwfQ8YzVe78ReJbyUfZXtYtxAVzwpx7CvO21+6twsIu5rcMFAupHyjgdivQEjIzW3ZaxZm0ee6vplRtyxsxwTx2wMDv1obGdda6hfQ6ukdnNIZtm6RUx5bN6tniuig8TxyWJ1LUNTs4jESHjQ8ow6g46GvI5NYs7SGaSMfa5FTCgyk9vvHHGPSuDnn8m6gub5VhshdB7ks4OeM5C98HH5U1IGkfSs/iSwtZBLLb2gyoaSR5jv2569M1zfj3xSbrS0vPD2l2s90y7IL11DqqnqB7184eKPGsWnXzQotzrAnLSwPnBcDoD32j/GmfDfxtqGqalFbalq1zCsshcQJhEG3+EN1xTu7Eu1z6n8IeJLqbw2bnxDbLBdIuFjDBFOO+DnGaw7T4o2V1ros9Ss57FrWV83AjBi3AcD1bj274rkdN1W1vFS4V4SkR8wM07P+OAOfpzWfHqFh/aCsJiFEpEcKQbgGYnLFsfjz3pc7G4o7W68fwjXDZ6PcFNPijV57iSU7g5JKqc9BkjIH58Vo6V4q1W605ryHULJrmOQiUjKoAp6AH1H868h1e+XzHaC3kktmmVnVYUWPAHVj3HGSKj0+5kjSa6WfzIjlE+coiZOchTnr7+1HMxWPdYfHiz3PkwLEJvvO0igouGA5IPXGcVdtfG2nS3SIYVaeUbcAknueewHBr5zj1BFuhGsjygnzXwxwCepOMDgdhmtODUVN2h87yvLQsWbILH/APV/hVXYj6N/tLQru1+1SNaBEyZGyDtAHPIqvJLod1arJDqLQpIuQ3mYOM8EA189pqsq27z/AGfaARtTfuwcfeJ6Dvjg0ltrzQo9w0nmyF8oVwAp7nkdecUXFfQ+gr/w/DfKgS6t5YwOBLEDxWDN4VuorhodPvxE4xiMtvTB9A1ef2WvXs1qZl1CX5lI2bif19ac/iu/srdPLu5IlXOUViSP8/1pjR6E3hK8aAre2dnP7omP5VyXiXwJaEOI4ZY3wc7CykfSqtj4+1xo9qXzMh/vqMgU7UPF+rtZs8d9MZumc8Ae1AkcPqvhOSN28i+YLj7sihhn8a5a+8M30TNI8dlKf4jGNhIrp9S17VHDrJdEsxJLFRXNX2raooZo7xiQOPlFLUTsV08OXG4H7M8fOMKu7H4ir48OagVB+xRXHo7Agn9Oa5+bxd4kt0LJf7W9o1/wqKLx/wCJlHz6nMx9lAH8qd2NJHggPIOaniCPk80xI2AJK8epqe2VeoO72q2Ic8yxso8tGAGSrDINdFLryXWjf2e+nhSVzG653AdPlHIrBjlhhuNxj8zAOQRwBWnoi21wR5MpSaRtoBPzhuxUd1+pqGi1coWymO8SWznuocZUzbMNk9gM1IFvtPY2903kyO5ZmZiW565x/nmrlzb/AGPU0tEuFb5wsvnjGzOMso7cd/WtK8WwnZ4ltRdSCQv9obO11x0znk9KLisaHg/wveahqk9r5ibtofzmwyRgLnL8Y9gM5612beHtXvB5VzeXt3FCwkEcMOxXVfuhfVRjoK5XRDe3GjPa6ZdWGnB3AfIzI4OBkeg4rWtJ9UivIreK7lWyhA+0Xs0hAKjrj29AKhstI6iGezjudKtbjS9Ti+bMUtyMb2/3e3Jz61f8eXKNod/M4tYFSE+bLEwLKvAIJB75Arj/ABB4n1/XNSWKwvR/ZML5VmgwJCPY89vao/EUOoX+j3WUh8uV0EUaRBehyePr61NtrlXXQtaT5MOkiKJ4S6W6B4o90km3jgDgAdOOTV/Qob2a9uYJvEUlpceapvIGUo3rg57DP05rm/DPhxZtQjvd4e4jTNwsbZQt0VcE844J7Zqx4hFjZX0n9qa5bxXDlS0iSO0rEc/NsOM/WgXQ34J/CdlqLDSVi3RJIzzxMIwH/iYY5HAI/GoTrcMunXmr/Y4kFuFXNpgyeWefmdhwx9s1yz6fYeItTW1s7qRRHEDNcN82F7Ad8mu8urSzt9MSySIWNptLHAHygDliO7emaHYSueaap4itdfbyLdrmBM/fuH3OBnnB7/TPWtzRtDfT4YdQaeBb5UJgjllO0j+FcDBHHPNSwRWd7pKTWtyqrayGNVeMF/m5DMRxkkHpV5ftf2WPVLvLRWELRFktS/mKeNwx0znqPSqfYVu5i20erXGoT3l3pEupL5g8lnnaFonAyJMjqB68VajuIZrb7dcaeYrp5sXs7fKrLkYAxnOSOvarVtqfiHU2KIht7PyVVVEY+c5Gc4Pp61da38m0ii1K5kQHcR+7DbSw4Y/y/GkCRnJ4m1i7vngsdkFuPm/dfecKONzdTxXVPJNqlnbSXSx7NnGDyMnn6c1nWOlLbW8b2MEk7SZj8zYOSR1/+vW/4f8AB+pzKHvLoWoJAA6mqukTZkEeiBR5i3EcaDvz+HStKwlezTzJJIZIM/vEhOWYjv7Vut4SktkX/icXJBJwrYwfp6VyLpMurvBwXifbJg5LDPX/AOvSuO1uh0a3jXU0UcqTE3H3AWwcVPJbxWGYyvlxj5gseSpJ7896k0iOE6jGbhmMg/1ZbovbgetWb9ft+sIomCxRZbHY46cVKZTQzTL242So6xom05wCXPoDV3SI2kjk/wBGaMLwzbjhv8KyrrUYtOldDHHJLIflOCP5Vn2+uPc3mILtIZs4aMpzj2PU0wTNrUV3aVc6bJ5SbwQQMsfwJrmWtbi20VobncZWuExvkGCOnQDAz/MVL4j8RNDFJBYWaR3US7ZSQSzk9CuelRqbmWwhmuvmlaJWlX1wOnt60mBlWN1e2GoT27l5LQ3DAZ5wBnj2roPE80E2mpcRadBcquBIjNkhDjJAPesrTbq3j1S4WOJ3iCeYSwwobGTS6bfwTJK7yTRs67vKRRtZR0A9KT3GtjndZm8O3dxbXbahHbzxfL5SxliFz9zA4549a09H0vRZpUuLqxjtpULBoI5MeZnqevcfSubl1DSdIW7jnhuZtQnlSSNGXCuCT37fTvW1NqCR6ZYz3dlLHOWXci4G/wBh68Uyep0Ou6lbR2KSaNpKySE+TCko2kDGC/HpUmoTyf2VaNZNNBLEwLozcSPjkHHLDrxRezD7dALG3LMYsRtt4wQMMfSqPiIXUekQwQhHdG4kdQWU9WYfXpQkNlfXdQ1CSa40+W+lF3KqhY7MCKKIY+Yn1P41TudN+0W8CyLOZTuIWA5JK4wSucVFaW800cv25mO4bg7H7x9h6/jU1viLMnnNEyD92sJwxb3PpVWMySJfs7LbpKnnZDNkc9O9a0pkhaNZLqJlC7gR8xx6fWsO4hDXMcsszKTz5rxktIc/pipdQaZo08iaF3Y/NhO3881QF8ztcKEtp3VEO5wV2g88fjS+Tbj99dZUngLuJH8sVS0xJhfxmWERKfvCJ+341oTpHNMfmYW+/wCUvxgDrTJOh8NXU8idMIBjaxzge1O1a182JpN0in7qr/eP9BWf4f2yj93AW2jkNnA+lbjx7FAdACATyMmgfQyUZ7SNIZIWjc53HPBqwZmEBzkjHQc024gURCTLHd8wGeKfZsuxt6jOKGCMe/UuDJsOK5/VR+6+UY9sium1Ro0BUIORXJ6o7DcDjB/OkgZgSQNJuDZJzwB0qqbFV+9Jg/StWMs5wFIIpws/NJMi8imLU8IMjMdpbj07U9ZFjxxx6ipr602PuGQD2xUDQ4GO9aDNDSkkuTMIrYz8bj0+UevNbg0uVLeL7NatFcsu+W4YglV9gD8o/wDr0nhjU7HTrby54XaWRhhUwN3+8fT2rpLy5lR7jzAgWbZuDPnIzzt7YxxWcmWkYel+H7ptNuX3B7m528N1PU4yfX0HqKvQeG5I5zFBd7WVN8sbMPxHtW/qeo2mn3CzYkDLEXWMdM5GOOn/AOqsuK+utUk3wyyw3Fwx3hcBDn2PNS7j0LhmgiuI7SOHTxZ20e6VWb5nJP3VbrWlq1xDf+Xb3SSWlqXTZDkA7RnHHbpVW7trDS9ChhVIbq6Zw0rZ++xPAHpjNZcMOoSX0lzqSTOU4BLcDsBnvSsO5c8TajJZ2Cw2duHjbKomOFHqagto5rnRbO8fVIrCK3kCxow3OzHnJHOBn17CqOrrarq32Wa8nzj51xheR0B7VvaDeSW8S3l5azX7W7bYxCiqo4wD+RPNLoNFHW9Zlg0eCzs7qIsSMNbgKpZj1z3OetWLDw/aqjPNGJb1AGc3CkAsf59+lS67rlg1u5lTzFEnzDywCo7EYqnFqEiQTXAmJa6BXfI33QSCODTsS2dDoAghvJP7KtAl2qgESHEeRnAwenr+IrK8T6jcSW7wvPHe63IzfaGhI2xrxhAOhOKwdLub6zmllt5DJJefuXdhnI68Ht0rU0Kwt9PunaZWeRwxZh6n/IotZhzG3qtlp+keDGt7WO4kuruFHYg/xEcEn2/KuFtr3XNLuVvLe8udwG3DSs6uMfxDpXdWhLRm+1K6KRLxFCVzkDpxVC9331wszMtrBHlVR0AZs9selGwnqV/DOqXyylyrRiRRO8UYzk4GRz0B7YPoK6nWZtPkZr4XDvIEVWJYqAp6H8xXO2s1vBZzTTXEVrACRvUhpXOemOgrO0cwamvkxtPNFE/yqz4dlPcjuM5/Si1x7aHqnhLxFCljbeZFE6qhQFM/OQQMjPSty88V/Z4vOChewRiGBPbrXnt8raZpsCgRrKo4EfRR261zl1qtwT/pXmNgcY6UWBs9B1fxXeXEW5rhUkPChGxisPSJriW7Fz9rKqJAJIyevuD+XFcdDqOJCDCGY9M9q6Pw/bs0BncnaSXIJ6kdKdrIV9TqNT1+WPVFWFRgEAOpBxnrW9pcyW0MtxeTETSj5QeeK5q00dhtnkXIJJGBwpqXWTuZY8r8gGQSQ4Pp6VGlx3Zv3t3DG5hdY5Jk3ZJ52gVnS3dqqpeWtvbuy9Q7Afl71UtLl1V8mMmQYIZOfpmql6Uu2+a2EMg4yo4J9xTsCZpWs5vb2F3t/wB4SVZTxkdRWnqqiRJY3UBCAqgHB9zWFpxNtbSK0jZA4c9qZFO8k26S7LseACegqWNMsXYSyunjKkK21t2Omak0Ozt2ne4fdIr52gnoPb0qhqsjl2ZpDvJ4Uflj8qktZGUPB5yRELwXOBx2p2uguV/EmlQtcfapY4fN4jTc+cenv/8ArNRPPcXdpp9gqJJNFMQZiAAG9voOM1UmkeaUiW4MhXk85Gando4Y8ghS3OB1/OhKwrm/plxO815btcLmJkjJAyCB3BH9K2FjsbhbgyI+Aw2jPUY9KwvD6othNOy7WPQk9a6TQY5LjAkXHG4D+VHUW5mXVgsUTL+8ZiSVU9VHtWU1vdwStDGINsalmyAD+frXZ3McalZ5WDrjBJ6ls1gapam8vW25Xf8AeYDHHpVJiaMaC4i/s9t8jTymUvtYfdHfGPc1HIi7IrmSKTZuOxU7n3rYu9PitYlAVCx+UZ4xVqKxt4lXdIkg/u56GmIytPtvLtypRFMhyy5GQK1IbP8AeIWVhGo4JxipxAEVBAo3DOOOtTmKT7MfMZg+MAE00Jk2io/lhTIihSTnpuq1cyqxPIOOMlqz7d1jXnnA+ZSf5Uk8nmjzACB0B44pgS+Yqll+X5h2NUjdeXIV2g9e9Rs7eYChDEHoaz7wz+ducDcew6UgH6k0kytgADHXdisG4j3L86hn7HOavyyTBDwAfc5qjtyc7n68+lIbI7ezLSDOG9cdq04rVFTHyj8aisod/EkjDPQdKvLDGBjk+9UTsfPV5bSswUDJNOFnDHAzMglZuMj+GusayjVCNuC/BNV4dNX5srjJqyjEijY2gjjgicr3K/MP8avQQm4RPOG0ZVUBfLf5zW1aWcEa7VOMjk45P405oA/3UCFen+NSO5YisDcYeeRXB4wZNxIH4U/zkjf/AEeOOJy21H28kVm3HnC2McTjn7xU8mqE100dg5LN5v3euePalYakaF/HHNexNJN5MZbcWHcj/wDXWtZHSyzRWskk8p5K7yQPfmuJmulFqk8kzO5Pf1zzx2rb0C8iYSzo+24dSoAX7o9aVg5gkupWnKTWS3Ee/aAV5Wp21ae0uJI4YzGpAXGeBj0FORH2SOskiF+G561mXku2T7zOQfzpWDmH3GoWuxt9tGxk6gDpWRNcK74lDFc8HNLc29zcOXQ/LnhQOlIulyyKAS2R0ppCbNK0uFWNPLZsLwAM8E9609OmZZw0e/fnd85OMe9UdEsZI2EbblXPPfmuntLIKpYMRv4NMCmtxJcXq+fnIACrjj60mq2Ed1Id03mEHks3ArUurTKDaqj3B4P41l3r/ZQCMbTwV7UguQ3NlaR6S1uY0aTdlSPTFS+GXt9OZZfLjcqDhWGetMhmWTAXGCOc1sWNjbyYAjyAM596Vh3QT3kl+9xJLEoaVflYnhAPSs+LTbqQFdnmD1xniuha2hX+D8qWKVUuFVTsHTigLnKyaTNHqIhVTtJBBx2NdgIUtbSG3jyWbrjt0q41qkjxzBQWUYNS/Y2Q7wTyBjNLcRYWb7Paxwmb5jnbk+1ZsFnI0jXUzF1HCEZqzNE5kQOqsMjqKszMQVTJ+XhcDHNJDbEtZllX/j3j9FJ9KW/g+UyrwT1xSwAA5VcY4K0+7dDFhm2cdSaYXOcu2kVCvmMBnpVdb2NUWSI/N0Ymk8Q38FmAZSWJ6Ad6zrJotQVyqkAHOM9qdhXNZbyNp1bLM/XJ6CorgSXF78rAoTnrUMNu6D9yBgHkmrlrGVbO3J7+tFguU7xWjm2r0x19KaJdxAZt2Pete7tVkjA3ruIyB3rO/s6XcAoPPpQFzStNWLRCNmyuMYrorTWEMBXLBmwq4OCPeuWg0q4CLIsfGeTWlZ2ExcK/B7UWQXOu0+Rp1+eTeFHrUtyAMGPr71laVvhVlTLsO+KviF3i81mC47UgHfZzOC0mGOc/SpfsKhNpU4I+9Viyjy4UtgEVrvZnyAEy2emeKYjJs4FjiK4DNz17UsqL5eOSB69qtHT7zhgpwTjGadHpdxyXAVR1yaLjMeTy1jJxz6VVX958pOK1L7TbiQ4j2qOxzzUUVhLC6MVU5OCeuTSuFivHYu2HjQ4HemXmnyM+AwkGPpg10Vq7IxV4Bhh1bgAfSoL5o5rUNFGUAcgkdqLjscNqdrcRsf3bNj0BrP8ALUplklXHJGMYrtpuVbA3bTggt1HrWdc2sjMY42YMpwQp5FIZzjzxxYYQy/rWnY6jYvFtuWCuvGCcVbj0vUZFEis8qDp8q8/pSjTwc/aGhLdsQAnHvRcVjzybQ9QjU5i3qOjKciqy2ksR2yRlTnuK0tI8SvBbt9su42EYJwF7da19G8ReH9bvXsY7qOV1QMQQOM+hra4rHKS2ahSxJH0pqwuY9rDb6Gu41bw5ZCKGWG6kUSE4ITIHUjPpWPfWJt9pSVZVwT8i9MetIZyUsH2clgx3H04x71hauqyRESMC7N3POK7M2327AiwMNhs8Gs688MyO0rySJGV7bs0rhY4iytV8zDFdvo3PFdHpEEO/YjD6jt7VJD4Xvp13QhZQeynritK38L6vbhJmCooGWGMYFFybFkRwL8vmozEHnHArPvpICrRrBGHycOBj8av6Vb2uoXIigadvvLJtXoR6UuqWCW8Ak2sRnBBXpz60irHPxzSICojBx3HerVnvkHyw4APPHSr2n21m5yjEc+net7TrCRpCjqikrwOm6i4WMyyh3YIQhvXbjNbNvaSkgIhBHOMdan+VbVJLaAO+cMpH51uabtlXcMg54BouKxz50+S6+QZj29dxxUUuiBW8uaNCAME9a7AWj4MgA2k/xDk1cttKEsTNI21OpYjHJHTFTcdjzldCMLcAbWPyD1q+ljPbwghh7qDzXV3WkyLBI1v5ThVzljg474rGgeHyRLIxB3FCrLz8p5OKdwKUccgVm5PtVWa2kecSLhcD9a62KziYIUVjubZgf3vaonsYZWVVwP75xnHrmlcDNszI0QzIBjvuwM1csLq7MUkbRtGCCDx1FQS6XLbx/aI1Ysp+VShycHg4/DNSs+pf2mga2uZ4wgEp6EHH/wCqncC5Fbpsy6Mcnnnn6VJDaneHGEHcnnFRw3ki2xklsLm3QNhpXwyg+lWtKufMs/tEls06SnEYV/bv7VNx2JpLLyFLyACRlLENwPrWVfxqoczYc4wUzzWvDomqXRka6VkxwigZyPY1Su9FlsIWutQnjUKCE3D5gvoaLgeaa/G0lzukXYoXaC3IH0qDT7Ge3PmLlW68dCDTNf36h4iltrKG58tAfJBPynjLHntW5pSwRxBpnuXDYVmeIkDkZww/SquKxYsblF/dy5DEYGBn862WS1htVmVgjYIK5Gaw7i9tRLJZ2EK/acHY8xxsA9eOTTtSuJhqEdlcSW8bi3BSRee2SWA+o6Uhoutf27Sl7iPcyKAmBz+PrUtrdSOvmNCRGMkADmobGO9j0p7hZrS5+bMYVtpH5/1rd8NyXg02e3u2hhVhv80rlgD/AAhu/akSUYLgnHmo4OeADWoqTKpAhMZ4+Zx+lRR+G7yGV5bOEys753uw+XOM/pmql7fSf2k0EmoJI0RHmlDxx7d/wpgbXmXSxmIQRw56FetWtEjdn/0glVJHB4J/Cs59U0kWsiR35uJyobPJ9DgelXrHSbvULeO4hkiV0bcCH+8uOP50tRm/czWVgEZZAuSBh+BzVqw1O3mQ+YrIBwHZvlP0z1rnLvwlq19ajzdQWRtwaOMqRtx3zWPrOgeNEs42s5ZbmONWXkqev8/6UAdxe6vaxyCIXcQ3DK4YHBH9fasseIre03+fJ9rnDHChwvy9Ac15pDoHjeJxFNbqycmQyybRg+4/zxXV6V8OTqVrHJLq95G7ZJVfmB+maAWpZt/GL3Uklhbrb5kk/dxsx389sjmtzSGvyyw3Gl/ZQsnVwfmA5znPH5VN4b8F6dorRxWmZLmM7lknGGOa7BzeRgLPGoAHO3Bz+dMaMO5MSyJL9nMoBC8gErmsi+1m2N0yLBeCMLhgsOAMnqOOa6QWsv2xX8pgu/K7Y+gPXGPoKsMcln8yNNrYyU2nr6d6LBc4HUFtbhxJZXwjRf4J1KsCfbFSwWtubc3FxPbAkffZcLkd811F3HZTndd5B+75q9D659a5zW/DeiXlqytPPJbykgeXMQuD2xRYGyPRb25voZ3kt1jihdlWRJ+HA6HGPSs+/wBba3lELzWlvtXhRKM/iT1qI6XDoGmq1vqTi2jcYBbLAHjHB78fkKz7zSdG1C4MkfmTyBR5kqW7Dfnpz0P4UCueIJcSQXOThuBjj7wrb8Lw201yWjitrZ2bhgvJ9q2LnTfDK2EuoRlisS5ZUbJ9yK5NvEOjpd40qyvLlRg7wuMGtQ6nrV/qklhZxbbi2CsdrGTJ7dq1bSW3urdfL+y8jDFTgYryeHXp9YNtb/2fcwhJQ7GUcEV20NwvkfJtBHXIpdB6HaxaXaSRonlwuDysmBkcetVNZ8P6THbE3NlNcSHBCJwzKSASPUDPNc7batcQSBlYkcjFei+AfEEFxbww30au8RAHmLnI7j+X5UAcdY6VYWUSXHlGF5CUSLPC4rT0zw01/I6TAs4k8weYdoAIxtPYjIrvbzXPh/Fcmz1KO1tblmZYWPylhgcg9P8A9VeZL4us7vxhqel2OqWcdijK0U5+47Ajch9euQahoaZal8M3NvLJFZ/2bb3qud0asckeuPXFat14Vjs9MjvNU8h1kiY+Vtz5xAzgA96mutU8I6fqENm0rX2oSKXeSOYYzkbjnPYn9a4bxR4hj1LWb6Swn1+KzsWRfLiJk3TE4+UEdBgmkhlu50nTZ/DrXWn2Vou8BooXnw7YJyB6Nx0rk9MvNNjt4buyWeViSrIF8x4SeBkdeua1vD+kw3c17Ztaam11NIWje4TakhwcMAcY/D3rsfBfhvWbwTJFo+lRE870UDGAOC3f5h196Asciln4h1Bo00jS1R05cvMIxJg4Oc10kdvp+jyBtU1S3tb5tuYEbMhJ6qBWRqngjxPq3iJr6/uJrVkQq8sV0oVBnjCjk9K7fw94TjaKK+j1DTZZIgMmWHcc9txPNAnY5HUPElxNq0MNrY3Nnat8jSXCE7sdDx0z61vx6hOif2Y10l1IW5YxcRjH3Qe/1rpbq0aNvIv20+VUT5WhjIK+gA5rEXQbWH7ZLeahKltdKnl+UQGQg/Nyex4oA4hNVje9ksre8kt1iZmKTn5XA5OO4FNubiGfVAJ7r9zGd0ckA3gZGfmPf/69dhFoPhi4aS3S1R1wwiHnAsxHU559K5S18OpDcPbWMcn2ONwJUlHzjPbjrgUBc1YZZPssM1qJYmd/kcttyT3PqDW213cQ3KyPp8NrNKMPKOVbI7dqn0/Q1uLNLW8aCGOHh2ydxC9Oew9q0Y7GzvbA2MV9crawASR3MMgZSVxlenqTSAyrC31hZnvriRDaNGfMDYUgZ6+1Rb7kLCNPv4UR33JvAYyAeretbOu3htdMXzYYZ4HADPKcbl9x3rltB1rT7rUk0+C1imieVlGF+4DzjPbp3oDQ6ySy0mXTZra+uVmkcK4g5G88HGO+awrjxB4e8M6X59raO0TDbH5IzsYZ+96AY/StRbS8edJFdJIFXYpWTLoQeOcduKwJ/AbT2s1xLc3aSXW/7Qsc2EBbPzL2GaENMwvGt54lub63lsLm/wBrkMhjIwMg8Dsy9+tb2mzWsMWdRa6nmEarIShIZmAO4ewB6VQg8HxjR7WCWTUL6G3mCwiGchkQbSA3YgHI+lbWn6LrlxqMsX9nR6fLxIkkz5BXuB69e1Aepgz2+l/2pL9n02bUbUExtcSPsGT/AAj26cntUsuh/wBoKsEumkKcYiD4QnJPJx6Y/Ku+Ojww2MUWobZLgocygBVf8RzxVWS70ayvxa+dJJelCzx/OFwOOGPHekJo4e+8IxpaNHcwSwWrBtxMuCc9TzjA/wAK4228Iq+pCO2W3uLYN/rUuCzDsVBzj0r2PXtKiM6xtpmt3scq5WLcWRGPZSecd/SqWmeEtJ+0yIsWo2Lzj/j3nUDAB5O304600gbOIsdNa1za/aYYIUYIYJ42JUemejD3HtVPX5LWFZJI7i3ntN6x28ZJ5ZuO3OAa9TtPCKxaoWjluZLSOVZRMW/i/iULzwMCs7U/CFrcYhtZ45oXnDkyQkHryGKjjoKLCuY/h3UPEK2EVlqXkh8hgUBB8vPO4duwrTbS9JutRSyt1sQ7KT5Yj++McfN7VvroUBR1XVLlMMMPA+51P3SAT/XvUbaPZ2SvNYRpdmOMh55fmZn7Z5HYc0AZ+jeFPssM813FYyNGG4ClAFPOOvPpmp4bLTbi1RY/tNpJGAoEYyZAP7p9OasJZ3OuWs8d/cx2lq8KgqGVY3bPYA56Y71XluoNHubW3t1jurqUNHCu8eZJtUkhew4zk07CuQW2oafZ3QCLqswAKLOc4B6YKngkelYHjHxhr2mxIumabdKmHK+ZGVDADj8T/Wust9buI7y3klsZLPTp5Qpkmh4LYOFPHtjd61tyt9oEwm8p/wCGICVcj2GKLDPK9DutNeeeLWra6iv8AwrOG8uUEA8Y/i5PHtXoGhQmOGCeFrj7EUBQYCKuRx8x5/8A11aija41FkmjitLkKAu9FYFwmchvYCrfiHTZNS8PTQTwxGNCjyKCdkgHcY/P86LAmJHetI0rYuAkahopAAytweAfwqKx1IXMsalnjnYblWVeTjt6dqf4XtbK102AaK1v5EmNwKFWHse4/Ksb4ifEPw74Qt1+13TyXpkCrDEo2g/3sn0HP4U0gudDFdNJMVkuISB1w5A+hA6Vn3qW5uPL8i3nlYncpLqW9/SuK0LXdc1SD+1NH09Z8guN+ck9iHxyCPrW6NQ1R9MuJ9St1sb3DERvcod6ICSwHB5+nai1wuXIdOu7Ccwi1ljsyOSpEhTHqO9OitWdzLa3lxg9jEQq5/Sud0PxpDcqFWGYykM+xELjjPAKZHPUVq6ffR6lBFeizns0myE859rY/v47Aj1xSUUF2ip4qtvs1qsNxa3Wou2GDxj5FGfuNjoAQD0ra0ySG0s0SyiiWLptCBtuO3HvmsUeKdBt767juNVaE2+FlaSZcKe4welMl8QaL5n2rT9Knv1nUFp4ZiqsR3xkDv1HWnYW58vf2D4m0WT955irnAIY7DitrRL6eS+t7GSxgt4y37+5jTYeeenevWrbQb3UPDNta3z/AGW7ZVM6g7gOeACev/1zXK+INBXQruWdkna3YrhTESozxjNatMSsWLPRXu0H2e8EsR6HOCMetbqaDJa2/mshmbH3AcE1kWWsf2XHHHd6fJDAfukpium0jxHDcQARyCQdAuRkD3qbDMSws57u92R2k0Tg42uvH4HpXYWVimlzQn94GBHmN+HSrUd9G0X+hsQQpJGO9QR3z3iGyuIm88NuBCk/L/kUWGcZ45tNOv0aKadEwS3mOeU56A+9ec6I9n9ths47WHUZBMw+zRHlwep9+xxX0Ff+FJtQ8Laham1jdphuizHli/Y49q8+8JfDvXrPxit3ZQ2GmywuCxMf3fUEZzz0/GpvZj5bq53PhrwZp50yO9h0u3sZJowZBHywZhnIDfyqXV/CT6ayJdXGoXv8Sot0IIyT04XGfSvSE3XEP2pVAkC7UVuQwHQ9PXNcxqmpa9NdnZoYI3so835Qu3owPPB60MEiZId/hvdd2UdnJGoEcKfvGC4ODz+H61j6PcXulCL+w/C0aREndMCUEmRywAODXYwQW95FHqV5LLExjALwkMhI/h4p9nIn2qeG1ZTDGBk71wrHPG3seP1qRrQ5d5NZuLVX1C7tIY/M3MWwnlgHIXPp7e9aNpqT3k8sWjWmn3AIz52CVdu/bFW9RvILSymH2RbtihyGQ4Zuw6YArI8M+MGmt7eK90X7PNMzIscUq4QD3H4UCZr31ib1rdbqRLeRgW2KpB9/asS/8Ppqtg6XVrK8aSsAGlBGwdCc/TpXRT6heXyiGLR3jTJ3edJ938qRPElva6JK1wikklQFib5eOnPPSgDg28JxedaNprXtmbKV5GljCkE4wQOx9PxroLWx1CC6tJC80zSgGQ7QCoA+XJ9j/Ot21kjbRhd2Fwscjxb4/N7Du2D7mudsdD1Npjc6hrV5dz5ymxxCo+vqfYUBoXlhuvNmGpae6y4aZmjYMhXgBenUjk1yninxNa+CbkfYtqrNJ5KWi4cAnliQOnBzW1q3im/tLuDRX0e8S4jBMchIYtjvk9at3ejaXqGnw3nifT7aN5W4IHzR9uT70AcY13DripfXGoKluqma3jjO5m742nHzVOdC8+zSTQZHjEzqXKnBZuNwJH3cc1g6povhu31Caw03xVN5xVjFB5YLA+xxgdK3fAtr400e2ljtoLy6i3mXdK6gSDnOT+HUe1AHf6ZpsIs4oZpFuLh13sFbAUg4bHr/APrqpBby/wBoyabBZpdWzgtIjLjyycEA84Bwa47xXq2o+XbST3skJldEmhiKxwxAbsneeRg4BI65FdZ4RvNautZuhCsF9o7CIRXqfvJCwBBBfuOn5Uhm7fX9rZCOykgmsQVAWWArmM+vHUdqTWbS4XTiLPzbmVVH755B5pHqvrx2rB1Ya3aeNUubFrTU4nhMciy7VNr3wfrkdOeK63QdatdQ0YrfW4jnWPM9uSN6k9vrxQPQ5/XNPuIvDP2hpGnCqCrMNhY9skZwT64rg/D2oLpcslprVlrIkkd2Qys0kYOCRl8YwQAMV7BfahNbWJmtbAtG6BR5zMm0Z6kHPH0rFuoW8QaAbZdPWPJ2b3LB2wc7hnqPTNDQjm9S1a61rRre1tPMit3gBcRy+W7DjjPZcVj3WoeG/Duj29pNqQgjtMLgzNNcZyflOTlueMVj+MfAnj+9u4pPD2swSJC3lxyzt5TqrDDKRjDA8fpS+D/Acmj2dxFqJWS5aUfabpZC7pKTxhsEgYoYjufCGu6xq8Zij02+W0b5he3UXlHGP4VJzj3qt4m1KTSrOQNq0T2scbvLJE4ZgBzgnoT14GaofE/xFJoPhaa5tdTupZ7UGGGGEB2dyMBXJ5IPfjFfOreMPF2v6nBY6hpsslihO60tLb5lBHUD1poTsfTnhjxBpOoeCrXVLHUVjS4U/LcJtZHBOcgYx/8AqNQweNvC8elzx+INStZIUlMDbAfmJ9uv415f4M8H6rrFvbre30ukTybfs8EcRdl/3sjaPcZrs4fhr4Y0bxNDqGteJNRvb8NvaDYojzgYIVQFAxxzTEXZNSk8Zah5PhXVTZywWuRmHcjoScMxPRvpz0rrdM8NiFrHWbiyt/tVqCfNgRQ2NpBAGfc1hXPi200W6uE0jQ7yYmP92i2xAYnoVzwPxxWx4Y1nxJr0DTTeFzpEQG4tcTKpdiOgAJJ75PagW5LZW7XlqYbeKF7VW3GWaXBDEkY2DuB2rCE0Ol659l0x4NUsriQyKOiwkn5t+MnjnAOOeK2ZdO1GGa6W2j0+xVlKtdPcFiMjsO2OTXI+HvDlxbXZvtR8WWdy8Evzi2A2kfwA5JLNjrRYaaOlur5o4pP7OaW5uZDjzIYsRwkDqQfbsOtchF4+1a3kFjJJdTgSSBYpbNw8qrx8p/AnGDXpUl7atbxNpvluDgTFEALKR0XHf61hackOn+cP3clzKx/cMkk5Q54Gcdfp0oDpc5uDxVNBBJtu72FpZiCrRgN94Ljbj1PeoPEvh3TbwWuqX+mw3t03zQGeM+XN6Fs8AH060eK9TGn69GLi3t3vW2rErkIUQHDHJBODuAx3Pep7OS8svFVw66rczxpbea8CzZhWQNgKM9MqTwODigdkUbPWtcXTGbS9KsIXjk8pPJcGOHnrhSAf5Vf0y3t5kmHibVvtlxIM/Z0I4XPO/B5z6dO1N1fX9Oazu7bVLO8FsUEjZgmRCN2ANyD5hn8QKrvokd8sKiLwvZ3RRZoJEj82YKf7ok6duTnk0kitLFLxv4ss/BcFlNcTz2+nvLtitLApG231I28/pxXMar4z0PxMPP07VVshyd7KwkBGMkDv3HWvQbnwdbSLC91JHdKm1mYhHLnBBZvlwDjjjjmov+FV/D/WFuYpdFIujy7ws0bgHpwOvSnYlnJWcPhm6EkepW+m3k09wJE8tynmELktIoY5PGcnpVxF0KzuJ00vS7wozBpDDqbmPcR0XceBjHT1qjrHgT4f6RbzTXSyxx2qlFgUspxnklie/fiuLj1NL6Pb4Z8LLJpcJKxSspk3nv246CjUnRbnp0ev+TDHbnEgaYRhZxtKg/4etdFDqi2VqI9QhV4yMHPzBhnHB/pXFaHcQanGlsllcWhZFfz7k4dSfur755rs7BVnzbgwO8RCP8oOGxzu9DyK2A4Txj4j8PjWrfSzFM0ZUrLDIMAqQcN+YHPvVDRPBtvfs15pOpzQwgj73zFCc8H16V1vjHwDb6nZqEkc39v5skDKBucH+D6ZqLwXJo/hvTIb7XJVhmYblhdtqoegUj1xQ1dCvY6Hw54PvvljvNZtmDKSs2OorvPDdhpOhKiNcwvcMNvmkZz9K8WuvHiT6xceTGqWQwYnToDjB/SvWPAaeHPFOlQzR3fn3EXyspIyrd/1qLMu6NDX/EtvpOoWVmiNNBeb43mUBfKPHb0681ifZbG5vEy6Mjur+fFlpGP1q94p8JLfT2drLcGSCN23Ix2koRjr69Kyrnwxq3h6yii0y3t7+2jkzbwu/lywqBjhuh4zUtFJqx15untUZYbCcxgDzCCM/l71YEltdIGXfHuOACBuH41ijXobe2jS8sJw+35hAwc9B+fNWZG0HEd7+9jcgmORw2AQPShCaK95o+rAyxaDqgtFlGSZYg2xv7wx+tctpnhjXtH1RxdeMpr15HLyotsrRMD/AA46j8667w5P/aIkvYdWS5t1GzbtKFXHXIPrXQwJFCDJ+6jMi9BGCA3r60WC5xOor4sfRbf+zdVshfxgiVrxMBwemAO44rMtY/iBCsTTjQWD5/eLGwy3stTeNNN8WXd5Gmn3UcSM/LH5VA/CurRYdB0Bf7WkN5KFB8xl+83sKVgucfd/8J9slWG0sYgRh5J2bAzycD2qv4XsfHdzpFt/aN3p/lpcOGCZkYgsTn5xwOegPpXQ/wBra1qcPnLJBYwONoSSLexX1wOmRW1YxX1oglQBYtvRkGB7gUlZAzhfE/hfVdccWf2542iQqCxEalCc44PPQVgeDPhFr1nfDUNW1yecRSrM9raTMd5Hrk9fWvThrTzXRjm0uRcZ3XRgZQoHTnH0q3YQ6jHLc6kLorBIP3URjC8d+adhXMHU/Cun3M808+mR292FHkyXVwz5f06n8ast4O0mZbaS7s95hdpCVuCY2/DJ4wauGPW3s5I1hErFiwkWfnH0IxVvSjc2eU1JV2rGPnWMBWyRge7duKLDuZFn4a0201UXljpNlE7ZD/L8xA6HJ5rY1aaCGyENxhImGxkjTJGQRgHt9a0Zs7C1rsL7ckOO31rPS4+ylluW8uZgCqSYZV64wOxP407Bc808XyWtvp/9kWa+RDtOy7uo2fLkEkEnqeP5VF4f8a6T4f8AD9jC00D3ET7JpIomijkct1AIA/Hp6V2yXMOo3MNtqjQTR+ZuTJKO7KRjC8ZHv04rI+JthcX2iFNN0u3uJzcK4ijYKzAe5GB6/hUWHdF5rzT/ABRqjWs720jtCJ7V0jJIGCCXI4rH8SPa+GdLfUL2V2bzIY5leRvKjC5Ac4Hy84zn1FUdC1OeDxJY2dxoP2eNYH8l/OyHZQASwXjv0PPervj62t/EGgXelW92YPtODemNCSyEcplun/1qCmaejeJ9Pu57rTdSZ7EoqyxvMpCTJgcg5xxz07YqzqF5d6ndiztpp0s12tG1sxO0jpkrzg814P4Wtbu7in8N3ujziCFjDb6k3KiAcDK5yeP0x1r2XwlqNxaxw6asN8ixRgZyHjdcdQ+en+cUyDq0sLtrMRzPDK0Z5DEDPoc+tY93ZrZt9iuGLm9ZtqoQxLHnBORz1p+mXlxNf3rXGnGxijdZEuo9uyb1Vx1z+BBzXSaTDHNbNeQxxDcTjc2QR/Q0WA8/1PwxYRxvLceGzcSwr+5a3cGZgeuQT/MmqsPhbT7aW21jTtLWG18sm4jmBSTdxjJyAvfgg16aqrO8q29yu5B+9WNQx+g9KwtR1R/tDadDaRlZkV3VyRIq8jJABH60mkCZSsP+EhuoZbeHT7WztypCLvMjOMegI2n6ZrJ0vwrqkaSTX18sjNkY2KrIOgxnnHHrWuviHwvayW9pJfWbXy7ijyDlccHBPTjjsagudctYFt1Sykb7SWSRIsgIgHLlz9T0p2Bm1pGhaVHConTbu+YuW5Lgdev6VfuFtoYk8mO3YMduXwPzP9BXF+H7Oxj024vjrCwWruWTzrg7IgD0yxyTx1qDWPE2iaVpE1zY6imozqhMJ6qGx/ePAFAEuu6Csk101wBHA7cGP5WU+gIPtzmuJ8OPocOoyaba6RcSopkeRkuAT5m4qVyOPfIPcVen1Dx5q1nujislMmDjypWXb6ltw/ICjQNBt01tNX8Sf2RYyow8ryWZF3DOSUzk5z3FCaFudVpNzoFpqUS21pFb6jImyP53YemSBxU803iG1vha6hcaaILptkHluI/3mCeD1ycH8qv2kEFzfLcRzaflDkOITubHTGT9Kh8Utb2jCc3kwZ8pGiqMFiO3pz3pgrHCX9nZW97d6pfLOtvDF5m+4Jl/eZKgqWzj2Heufu9Z1i+8QpZaDADayONt4tmZFJAG7cTgDGT9PWujlvIbyxv4Nene1hO5Xgup4pfMXPBDKc/mOK4Dw7rXiDwnHPHp1lBd6Y+blHnu1/doDg4bOD+PJ9aVguj2h20zR7JY75rhnkADtNJ8p49RgD8MVyXjXxNofh+4W4g0T+0JpUVPtEA5CryAeSSo9qoafr3jfxDpz3UP2O2CyHy1WRWIx/CQBx9cms3UNE8falrlvJPe6ZBbqTuuI1bftx/EhG3r79qANTxLrVzqnh2G4tbO6gyySmKW4jtpGHGCq8kcE8NjtxWbq1ze6d4fS5vLnWXaTlFbUmCgdhxgcfjXRWXhr7PGjalqsurT8uGaFFT33FBzXPeM9T+0aDeaM1rZSZkHl/MBgY67fQHnpTEea+IfGENxrMelyyzf2a0Obm1VftBkkDcKCeRnvXU6d4g+12ybfDepW8EahIY4LTYir6AbhVC98W+H9D1LDaIs6xDaosreJuOMNuAGOfc13unTeMNWtkvNN0KxsbN0VohfKqyMD7ckduuOtAk+5gaTqd/NLeXtxYfaOflZI8qFXOwEfjmpNF8XSpraWyeQkcj5mmY7ZHJHHXr/APWrpNX8P6dc28R8+a3a2ZQnkOVBUH7pA6jtWH4u06zntg62yvDZAeYqrvY5Bxg9TzWth7nU/wDCR2sU/lreR/aIum4/MBjvXF/EtbPxIsFoqRSzZdjh8EnAO4evSvCdan1DSdXeW3uLxY3JMfnghsehB9K1vCet3F5rlrNK7hrZXckNjPBAx75IpoltHV2mgavc6e0dssixINquPvD8q7z4H+H/ABZo+vNcQzpHbqMPG+R5w649vXNM+Fl1LeXxtpp3i3K2GKbtzAE4I79K9z0A2epWJECm0nIVjIij5sdwD2ODSaGjobqAai1u5nMMqbXyQDk45Ug9QR1+ma2RYqyFgwPy8DqPwzVFkt4YFuLhQ+0AKcZOemK0QJBGiEgf7I6gelLlsVe5gT6ciNIxEIYtjYwwAfWsrUNDaS1jhslhE4OI1F0Qu4gnLY6D3wetdiFaSQxzRnZ796C0kbEGCNlPynAHT696zaKTPMtTjuNPe1hs9Luf7SmmDS+WcwE9wW9Ovatu4vNa2CP7CsE6jLHG4EdtpPFdBextNBJH58cTE/IAgI49qhvhZJblLydkGOCF4+oFA7Hn3iH4nTaUkFjN4N1m+1N2BMFuEcqM43HBOPam66PFfibQbeX+zZLRZZleOJyEkgUDkSAnrn0rVuPD+natq6tCskoyjOw3KWKkkEn64rdvm023hmTV5Le3EmUj3uAD789KaZLRR07y9L0uGRpIrp0UKu3j8+vNSTa1e+c8f2Uysi7giyB8+/vVLRfEGhzW8i2N5p8uCUzb3CsGI6c461mf2WqakLzSbW4hu5CQ90qD5Qevyngg556VLQ0X9JbxPq9z9r1Iiysgx/dJICzj69hR4w8UzRW/9m258kYCqxOVOPcdKsR6RrE1tJa6g73EcuWUWyGFsDsWz39K446VY6RrztJpzSySQi4tLSONnumx1O/oVzwckU0Kx1+l3cVjotu15PKZWOdu8gMzY4z2PtV9LszuomiMmxg8QX5vLPTqRgHrz1qGG2i1DSonuNNmj3BWAlVY5Iznjgk4rQurSFrd4YJwHUqxUpuyPY0ajVhsF1FNeGzSGYHA3uyyFc/7wGKrarplxa3zXUhmu4IwXjKrvkD8Dj2AJ5pbnXo7O3QW0M07OuVHKn6nIyOeM4qtp+q6jK3nahqEFshXiFPMYr+IHJ/KmJBpqQWs5uZLWyhaY43udrt+GKttafayxie2RkU/dkYdT6etMe8kKiS18i6TkM08b7yPxFRXUmqTzxRJYWgtjzLIoKFfqO9JAzI8Q6HO0Uyz2sbJNGyNJbT7JFBGMjPQ145ruoXnhLxrpmoXmo6hqOgxhluRMMSKzHliU+9weOnpXtuqWNmsgAa5lYAZVJGKk/gOK4fxza6TsSGXyfOkyVt5m+8AMnpQ0JOzNjw7B4L8cafcz2bXtwLbOVZGjJZl68/e/wDrVi3Gi22j32laZYX+p3FtDchBANhjhRvu8YJIBx1rlfhTZ+JpdRvY9IWeLTWc+YQ4AGDxz3PsOcd67rU21K11mwurJFuzbNuuIXUbpVbIJBAAyMH73XnmkUdVqSSGO2hntF88Pn7O06xeYB1K4GOnNWTdPIEFvJDDDB80cCESP7s7A889MD86y7TUIdZtre8W023nKyujMI4QQMg9mPGOM49a8/8AF+mRL4ua70e6e03Ax3IXeoY53Hpgg89hzQCPQNU1PUvmtbGSzjld+ZIfkbPvn/CtNbiSLQ9tzJ51wsILuwwUIHLc+tef6Rr6XM0razb2725I8kReY0oAOPm4w3HPHetXX9OvtQ0ec6bslE0ai3kkjI2pjHp1wT2BGaCXoRN4r0L7ULyTSYJFy0f2qKNFII67u+OnPaoP+Eq8OzyF4rjzSwdSWuWdSV6+oxXI69dWdreTXnivS42S1jTybSNmAJzgqIx1JyeRnqa7jwDN4b1Kxkjs/DVnYQlyZI/JjC7h2YE5DYwe9CHcfpMcOogobSGK1EfmJJHb4Uv0CncM/p071ieIvB+sXUVjBef2W8dtL5ywwhoo2ckAdMkHrx05Nd9eTG3i8i1ghgtuvOBg+uc5NTWMd7cWTTSeYq5ykiYViPXAzx9aSQXOatfEEWm2oR/tSSplVRYcl1B/vYI/Kq+peJLHUo/LOmOkjZV5AgeWPjtgcEV1F3byTXMUxkRIVPmPsj+Zm/vHdx7VyGn6vqEk88lnHa38FpO8d2ip5bROMtnbtwwIK9/U+1Ow1YzI9S1g31pb6Tf30awklBfpuYqeOSpz06Bs49K6Oe+1a8sprS+0J7iKJwpmYCUPnuQvI/Kp4/E11cxwxx+HWRpFBbeQCpIzgY7irVrqS29rNJNZ3FuknyF2JLZx2/8Ar0hHOLokDBrhvDscoYHl4VUDA69+PwrzLx9pOtfYZVtYWksbuIrKUh/dRuDwjKAMZ4+Y165Zam7XkNvbyXV+qyYdiuCqng52gLx17VZ1fT9RW+t5IFsWjVWWNssSPlPVMYbP9aqwrnlPwy8R6lZ3sllfSaS0PkhAqTruRhjt1BwfWvRjeEwpOmn3VyxYjZBIuFUjqRnkfjWbrPgLQdZLz3ejizv43D/abLEYD8clcYbpjkGsrVdY1b4fR77xhqNtckKkrja8JwcKdoxtPr2oSF1NXUhuhK32ny28McbcCPYSo5wADg/nXmWo6BourWjPH4n1a0Eoz5DxeSI+e6tgnnqRmu/8M/EfT9cAh8wC5XIFlEfOZ+OucYx+IqreeINRF8RqnhW3vbWNnZfs8JDxEdCRyT3zj6UaIT1MrwNoMNtLIY7iO8S22w+bKATG3UnbjqRjr6102rXDXckYOkTvHGu2P72cep5HWsjS/H2kBYbzy4p1nU+cLckkMOQOQCWORwTx7V0yaiLiMXSsjpKSVjQEmIccHB65zzSsx3OW0XXbHULUSi6RixO1CcEkdiPwNc5Frdva6/cNDJagyyASRsWxIR0HoK4Kz15tfZtNMNtbghZI5MFSeecEdDWtcukOnvZ2yW8l8FAVXHzOPrWzGrEfxO0mLULaz1ZWKlndTCWyoGcjB9ulctoWmxJfKUEYdQdu08nNSprLSQRWt8stq8TiNoSTlhyN3NdToXhJryTfaXW2VD8x4wOeTTRDsavhG8e31u0ntJCscDjzC+QVcnBPuOR+Ga+kvCKy2+mxXDRyyOpaM71wxAPYegNeKR+CptI0C5uNQljmlEbIrRg8Fjgcen+Ne2fDTWF1LwvZtO8a3Gzy3X+8y8H8e/40m9RrY7O0kWSJTIMBWB2sMc9qtuuSZAz5zkAnGKoJCJWTerEI24DPU1oGddo28/jQ3qNIjjvBv2P8p96VluJplTesUAzkqeWqN5IyfnjbPqMUwxxF8ltvp2NJtDSJooJFcny7cH+9jn8qj1J5kLgqsgI2qu0Hn196o6jd2aTorPL5yjgx9R7E/wBKyfE1nN4g0qSztdZu7B3Od0bDOfqeR+BqbotaFwtLNK1rBbzWDEZMuNq59+axtb8C6brmyPVmN4FBEgk5D9+nT2q18O9NuvDeiHS9U1qbUn81mR7rJKA9FB9O/Xua6KNo9rRyeVIrf3W5pJCZzWk+H9G0DT103TdHgt4FYuuyIYJPU1r6deQxRhLl0Q5O0hNpx6U+6VIVKx70QtnJUuf/AK1VfsdtcupW4DtnkqNrD8DQTY0FaaO6aWSeNoZPuDHIHoKzr9QuoLdWsQ3hSpGw8AnJ57fT1qnrqJplhcztNNGwQ+W5IbaTwOO/NTeHLJNJ0aC1tbqW9lUlnmmOWZmO4knp1PQdqBlyfUIWlaP7MWkwOH+U1DHqkCOy3DKI2+XnjH0PrVxjOoLO4lkxwCev+FUZrOeRmd1hDcYiiyw+pz1p6grGX4j0/UtQ1GyuNL1CNLUq32oBsl1A4CHscnOR6Vira2T6kljcf20JdxUZSQo59Sw+Wu0ktpvI2G5IT2ixgfj3qlDFILjyzcJFGH2rM5Vnf3X09PWpsFyvDH9ittqXEsYA4doS5xnP1FQX5uLi1VYb63mBG0vKSOffvn6Vav7vXDqU9rBYtNFGmFklChX6fTnr+lUtX0vxJqTIsK6XHDsAEbRyMysOh3BgD9MUwM6+vodBsjJqWup5QXgRKwcH6nORXnPxOjWe40rVpHnhjnjdoLudfLaPjj5wQcEE4B616/beF20+2jY3UVrLt2M0UQDN35L7sjNYGqeE2vZm+1axf3kZxxLFGy/TBwP0pBojB8EeMvBFtpjWela60lzEhaeMKWKvySzHjPOee1dBfxXkmj282m3b6pDM32hArr+7GD93nnDeteXePPAosnlu/Dtu8EoGJVktFAuMkfKGBxzjtXS/Cw6/b+F4rM2UduLYsoWYNGSRngAH7pz9frSuOyZN4ZufFml3VxNJYRObl2SNJLvyxkDIwu08nd1yBxXaaLq0niCwleSJra8tn2yQz24+VsY4boenUfWsVtD8SNdyXka2AQNjfdyOcg9NqqVCYPc81Z13T/sEca3uoR2/nFWP2dgSCo+YA9dpH1NO4WGeIbOy+yxJaaM0l1cbknlDtlAP4gR/Ec8Z/OkhXVktbeGNvLuI8eZuJO9ARnIHqPxz61Yv/G2nafZ2TxyfaLeSUo06NlQffuO3PIqTVJrXxA8M1uFnRcYmExGPTAX19aErbCfmUtdZJ7R5BF9jugu2K5Kh0GMkA45xnqDjrVO7tfDt3awS3C2kt68Oye6tpdsSn+IgfePPTjNRXkHiHw5cS3UdtJrcsrqrRI2BEhIyBuPIGOufWs2yuL2HV9QluNPtbKK6OyARwubhAOCD1AU8nPQf3qQK1ioNTvtAuL681LT7XU7UgLbsku0nGSAFkPLbRk9OeK7LRdQsNV0xLqOSaeNwD5NxL5Ijzg42qOMZ9687s4PCkevyS3On3d1dxI0Fvc3lwsjuVHSNc7RnPXj3rc8PeJNNs7aRry38hXn2mCKMTSbxxkhScZI60AddqVquogWhLwx5GPst42CPf5eP/r1XGh3Fj9uhgs7C00mU7njSWQyOSMMzHHUjsMVBpes63LLPdW2i3MEanCJIzseB/wB8gc9B+Va2na7qrXCxalpNzGrkYMVpwv1diDj8KaB6FcWE8dwpezj+yRqFiHLZHA5BPf1PIxV8QaaFEb2joEwAeAg9h61LfazawNIbz90pdURX4Z2bgAVR1NY9W02S0h8yITAMHidW/mMGqsK5oLD8xWILBGRjIXZx9e9VJovIuPkuJHV+VjEg+b8uT61UvLGG0CyS63MSIQsduWAwcdQAMnmuU0/RPFNvqtzcaldaJc207llkzIZlU/wg54B64zgUXsTa51V+g+y3NxvFsyIQZGcJtX1yenXqawfD0d2fDYS61A6u00snl3SYfYh6AMp5x/Wtoafusmgls0eCRcMHlyGH0Yniua1SGHQLOGKy02K1tzKc+WzRhCxHzYVSCc+tF+ordDPj8F6XDb2kGm6fLaS2KssUwkbzcknJXOQR14PtWdpumx2WrRaabfUtakklb7TPMYwbYkfKMghsH/dHeu5uprGG3Be4DXiJlNpbaSegPqT0rIme0vrn7Zblnuo4VWRUKlJWJzt35OMfTvStoM851BtC0HWEaHQ47S5kkK+ZewyfuyDycfd/HJOBXaaXrvhn7Iogns9R/vSpKka5+gYH8+ateI/DcuuSR2zR3lgUzl1kO0ggZCkZ5BAHbvXKp8MxZyyFdbaSSVt0jS2sUpJ+rDimk+xLkkeCaBOZk8kXYtpVICSN0x6cVe1e8ukmR57j7RHEAHeM/MpHGVPbntXJltpDDg+xxzW5pV4LieO2uIg/nL5buDhiPerY0SQavNq9/YpfeVm2l3CfGDt9CO/IrvvCeuKmpSTRziBricMAR8qncMjHpXmUGmxtJMvmN8kpQH2Fd14F0231DX9M064BKYLls8kjnn8qtXJ63PqWwSe4nh1SEqII4/3kbLnd9B0II5/AV1Wh21vbxv5KwG3lfzYlRAqjI9u/vXFfDKa+u7RIZ7pTBZ3U0KII8EopIUE57f0ruXjSytw9uqqi/wAGOMe3pU+ZXkjUjmzIiP8AKxBC+9KZ7OJmWQs+f7o6VQsHkvt08rkKjlY0HRff3NPmhTee+PWk0UnYtwtA3+rkOM9MHNStDI4ZoY9xxyN3NVLSPcfvYGOgFKzSRt8kjKfakUQMJlkCtbsG7kripRHIxG5AD9KtQvLIgaSUtgcDApWg43CRgD2qdAC2jjjjYqqlu6n/AApN8EeZbqADac7lTOPyoNkCRMJCMdsc/nTLiCMoY9pA4bOec/Wm0LqVbea3nBmjuPMVhuG1jgA+2PakUywq32ZVxksJZG3AfgKh1AT2dpLcRXBKIpGx1ySfrWdbOpcqyuWPzAh8AH6VIzO8RLpc0qm6upriYSCQxxRFRux3z7YqDT9V1DULiaHZcutt8jGLGN3pk8cd63XiM1zcweYw2oG3EBiSR6kZ/WuI8H601l4vn8K2sBW1CyTuzybiz5GT04zmm00C1OsC+IEiMsawomOd8vzD+hqxp+qXnl7b57RpB0ZDg/oajmuzOTFJGMdAQcEVDZ6fZx6rHDJbpIHUsCSQR+uP0qdRmsNQl2h3TzG6jgED8TVV9QZpP+XQAf3QCTnr0NJJaxLIbaNQsXJ24yM1oaZb2EWQtkmd2M7jT1Faxlahd3KSzJp8sUFwI1OHj3lj6HJ9KuC81S3KPDp9u7yDa+xmKgZHJzwP1NWNVsY41la3SFXdwXaRC27P4j2qre6FbTypDHPc24HLeXKQG9iOmKNRFXxDqmk2RWK78QWNjdnbIIDIqFxkjocnBPGfyxWbqcmvXbKltpSvFj5ZEumBI+nU/lWx/wAI/o8WqR3UOm2i3JIBlaIMf1+laUdjNcEub+dAf4U4FGoX0OO1Dw1falpUljeCVVmX51Dn5R/jXHa14T8X6LoN1LB4zht4RIJDLMURkQcYaQr0+ue1esXeLKIsm+QgZ/eOTXHawi+Lo7nSb1UhgKHJjX5iAQcc/ShgjhPBfiq11y5lsJPETTC3CoLeLc0RKKclfVTwQQRk/WtPxK2naHcWRjkne3vLlI5oXBkkOTkMvI2D1Ge9alvLb6f4duLi3tUX7HN9mVFwqsu3cCcDOQBjr+daeo2mmXtgjXenRTiQqxDkk54wc9Qfep8y9tDN1bTdL1Qxw2d0kEg/eR2xmSMuqnnoNwzSaPa31vf29vbR29tCJd022P5GX+5xjHXrjJx71W1nwrpmnwRa/ZecLuyt2lUzv5u8MdxQluozj8hXWaTptj9m/tSWxtTdvGGZ449nO0DgZOOgoTQNMgm8TafDqiabbtHc3jMAI8FVJ7ZPpVi2i1m6vZ5ZrNBDsEbSLIMK+SSQMZ74p+nNDdaq1sITCIwjKyMB1Bz2z+tGoate6TdzwqySRxOflwRuGT7nnnr7VRFrHM+OPC2n6rp00X9hRSzTSBUuNxHkcg5TnIOR1GOtRabo+u2cSand3zXN75m1k+zgLj1VT3HHUmuys7z+0LMyvGAqHIUnOOPWrMdpbrtnjQiTHyljnb646UuW+w9UZqEzQoqak0uRhirbBnvwCADUV9Fb2kqrImrTTtyvl+Yyj9cVNqWjwre7r6aS+j3krFKF2rx24qzpV/axzX0VvYCD7FIIvkkwHAUdeM9/U0JCuZerw3s1oxRI42IDBmXBU/Xp+dZ1zb3L2MQtr1I5wcEtOApyOm1VIz3xmuuufKu3aRoVUlCrDqGBHcd65yfTLW5sxp8sY8hIQqgDG3p09KGx2PDvEvxA8TaJrHl27yarBLlInjtlhZTGSCGxkyDoeSBz0r0fwbrWualZxXGsWE8MRTPkR2JVgDwN3zc+vFT654S07S9NuNdt8i5SNgox8oA5PHTJxWNqnjibR9JEltpsDEoh+dyeSAfT3p3sTynf2Vxb2VgLiRVkeSYiMyWwVyxPQDqBS3mo2paQaleGAAbh5kJKLjnggba5vwjr13rEZaX92Cp+UYxz+FdBYskIQeUjlssS3selNNCaM+ebw3qVtHcT6nZ3ibT8wcBQM9/arVi+g3ujy2lrDDNDjaDGSqZ99vBFWRb2NxPtfT7Tkc/uh3pWhgtcxW8KRKvRU4H5U2hbGXeWdnDc2cy3V+9xbgiNSSFKnsemf1rES9uWvbmOSwuvLjYCN5QpLjqTnPT9fWt/U76WxJZVVmc9cYxxWHFAt0ZJpwjsXI5TNVy6EuVz/9k="/>
          <p:cNvSpPr>
            <a:spLocks noChangeAspect="1" noChangeArrowheads="1"/>
          </p:cNvSpPr>
          <p:nvPr/>
        </p:nvSpPr>
        <p:spPr bwMode="auto">
          <a:xfrm>
            <a:off x="212724" y="-144463"/>
            <a:ext cx="4990767" cy="499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LAHAR (720p_30fps_H264-192kbit_AAC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4934" y="2622089"/>
            <a:ext cx="6772756" cy="3809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252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435" y="55925"/>
            <a:ext cx="10515600" cy="802427"/>
          </a:xfrm>
        </p:spPr>
        <p:txBody>
          <a:bodyPr/>
          <a:lstStyle/>
          <a:p>
            <a:r>
              <a:rPr lang="en-GB" dirty="0" smtClean="0"/>
              <a:t>Literature Review</a:t>
            </a:r>
            <a:endParaRPr lang="en-GB" dirty="0"/>
          </a:p>
        </p:txBody>
      </p:sp>
      <p:pic>
        <p:nvPicPr>
          <p:cNvPr id="5" name="Picture 4" descr="Screenshot 2019-02-01 09.55.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35994" y="-426517"/>
            <a:ext cx="6123457" cy="844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5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827" y="164254"/>
            <a:ext cx="10515600" cy="67811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Statistical Analysis of the data</a:t>
            </a:r>
            <a:endParaRPr lang="en-GB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610" y="2715845"/>
            <a:ext cx="4620197" cy="3530255"/>
          </a:xfrm>
          <a:prstGeom prst="rect">
            <a:avLst/>
          </a:prstGeom>
        </p:spPr>
      </p:pic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" t="1706" r="1223" b="1195"/>
          <a:stretch/>
        </p:blipFill>
        <p:spPr>
          <a:xfrm>
            <a:off x="1061589" y="2835652"/>
            <a:ext cx="5010734" cy="3273846"/>
          </a:xfrm>
        </p:spPr>
      </p:pic>
      <p:sp>
        <p:nvSpPr>
          <p:cNvPr id="8" name="TextBox 7"/>
          <p:cNvSpPr txBox="1"/>
          <p:nvPr/>
        </p:nvSpPr>
        <p:spPr>
          <a:xfrm>
            <a:off x="553102" y="960304"/>
            <a:ext cx="108791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/>
              <a:t>Open question:</a:t>
            </a:r>
            <a:r>
              <a:rPr lang="en-GB" dirty="0" smtClean="0"/>
              <a:t> are there are site-specific characteristics that indicate a propensity for lahar events?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We know that early predictions/warning systems of lahar events have occurred with modest success---how are these done? 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/>
              <a:t>Possibilities:</a:t>
            </a:r>
            <a:r>
              <a:rPr lang="en-GB" dirty="0" smtClean="0"/>
              <a:t> elevation, average yearly temperature, rainfall, proximity to large populations, soil type,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/>
              <a:t>Conclusions:</a:t>
            </a:r>
            <a:r>
              <a:rPr lang="en-GB" dirty="0" smtClean="0"/>
              <a:t> Not enough time this week to </a:t>
            </a:r>
            <a:r>
              <a:rPr lang="en-GB" dirty="0" err="1" smtClean="0"/>
              <a:t>analyze</a:t>
            </a:r>
            <a:r>
              <a:rPr lang="en-GB" dirty="0" smtClean="0"/>
              <a:t> the set of data; remains an open question.</a:t>
            </a:r>
            <a:endParaRPr lang="en-GB" i="1" dirty="0" smtClean="0"/>
          </a:p>
        </p:txBody>
      </p:sp>
    </p:spTree>
    <p:extLst>
      <p:ext uri="{BB962C8B-B14F-4D97-AF65-F5344CB8AC3E}">
        <p14:creationId xmlns:p14="http://schemas.microsoft.com/office/powerpoint/2010/main" val="226219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846" y="129342"/>
            <a:ext cx="10515600" cy="729012"/>
          </a:xfrm>
        </p:spPr>
        <p:txBody>
          <a:bodyPr/>
          <a:lstStyle/>
          <a:p>
            <a:r>
              <a:rPr lang="en-GB" dirty="0" smtClean="0"/>
              <a:t>Challenges of modelling lahars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139636" y="2517938"/>
            <a:ext cx="3370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/>
              <a:t>Navier</a:t>
            </a:r>
            <a:r>
              <a:rPr lang="en-GB" sz="2000" dirty="0" smtClean="0"/>
              <a:t>-Stokes Equations:</a:t>
            </a:r>
            <a:endParaRPr lang="en-GB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553102" y="960304"/>
            <a:ext cx="108791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Q: Is a lahar a fluid or a solid?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A: Sometimes it is both fluid and solid! It can be </a:t>
            </a:r>
            <a:r>
              <a:rPr lang="en-GB" dirty="0" err="1" smtClean="0"/>
              <a:t>modeled</a:t>
            </a:r>
            <a:r>
              <a:rPr lang="en-GB" dirty="0" smtClean="0"/>
              <a:t> as a fluid but with complicated assumptions.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The main problem is how to characterise the stress tensor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 smtClean="0"/>
              <a:t>Plasticity:</a:t>
            </a:r>
            <a:r>
              <a:rPr lang="en-GB" dirty="0" smtClean="0"/>
              <a:t> characterised by stress-strain curve that has a critical yield stress after which the properties of the material change. </a:t>
            </a:r>
          </a:p>
        </p:txBody>
      </p:sp>
      <p:pic>
        <p:nvPicPr>
          <p:cNvPr id="14" name="Picture 13" descr="Screenshot 2019-02-01 09.50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2" y="2517403"/>
            <a:ext cx="4080979" cy="3559058"/>
          </a:xfrm>
          <a:prstGeom prst="rect">
            <a:avLst/>
          </a:prstGeom>
        </p:spPr>
      </p:pic>
      <p:pic>
        <p:nvPicPr>
          <p:cNvPr id="19" name="Picture 18" descr="underbrace_rho_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803" y="3135108"/>
            <a:ext cx="4292600" cy="1206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63678" y="4409261"/>
            <a:ext cx="1575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Change in momentum</a:t>
            </a:r>
            <a:endParaRPr lang="en-GB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8170334" y="4275097"/>
            <a:ext cx="15754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Stress involving stress tensor</a:t>
            </a:r>
            <a:endParaRPr lang="en-GB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9859759" y="4173497"/>
            <a:ext cx="15754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Gravity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0652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277" y="78561"/>
            <a:ext cx="10515600" cy="826721"/>
          </a:xfrm>
        </p:spPr>
        <p:txBody>
          <a:bodyPr/>
          <a:lstStyle/>
          <a:p>
            <a:r>
              <a:rPr lang="en-GB" dirty="0" smtClean="0"/>
              <a:t>Creating a Mathematical Model. 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34405" y="1115367"/>
            <a:ext cx="10515600" cy="11576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 smtClean="0"/>
              <a:t>Step 1: formulate conservation of mass under shallow-water assumption (thin-flows where velocities are averaged in the layer)</a:t>
            </a:r>
          </a:p>
          <a:p>
            <a:pPr marL="0" indent="0">
              <a:buNone/>
            </a:pPr>
            <a:r>
              <a:rPr lang="en-GB" sz="2400" dirty="0" smtClean="0"/>
              <a:t>Consider a toy model of flow on a ramp.</a:t>
            </a:r>
            <a:endParaRPr lang="en-GB" sz="2400" dirty="0"/>
          </a:p>
        </p:txBody>
      </p:sp>
      <p:pic>
        <p:nvPicPr>
          <p:cNvPr id="3" name="Picture 2" descr="Screenshot 2019-02-01 09.56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50001">
            <a:off x="1730021" y="1609896"/>
            <a:ext cx="3387439" cy="5201708"/>
          </a:xfrm>
          <a:prstGeom prst="rect">
            <a:avLst/>
          </a:prstGeom>
        </p:spPr>
      </p:pic>
      <p:pic>
        <p:nvPicPr>
          <p:cNvPr id="4" name="Picture 3" descr="pd_(_rho_h)_t_+_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077" y="2969520"/>
            <a:ext cx="6348279" cy="300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1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893" y="163228"/>
            <a:ext cx="10515600" cy="624824"/>
          </a:xfrm>
        </p:spPr>
        <p:txBody>
          <a:bodyPr>
            <a:normAutofit fontScale="90000"/>
          </a:bodyPr>
          <a:lstStyle/>
          <a:p>
            <a:r>
              <a:rPr lang="en-GB" dirty="0"/>
              <a:t>Creating a Mathematical Model.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6969" y="921877"/>
            <a:ext cx="10780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Step 2: formulate the conservation of momentum equation</a:t>
            </a:r>
          </a:p>
          <a:p>
            <a:r>
              <a:rPr lang="en-GB" sz="2400" dirty="0" smtClean="0"/>
              <a:t>Step 2b: debate what goes into the stress tensor</a:t>
            </a:r>
            <a:endParaRPr lang="en-GB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23688" y="4210205"/>
            <a:ext cx="4417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Key non-dimensional parameters:</a:t>
            </a:r>
            <a:endParaRPr lang="en-GB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1457" y="4583278"/>
                <a:ext cx="6035040" cy="1956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GB" sz="2400" dirty="0" smtClean="0"/>
                  <a:t>Froude Number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  <m:t>𝑔𝐿</m:t>
                            </m:r>
                          </m:e>
                        </m:rad>
                      </m:den>
                    </m:f>
                  </m:oMath>
                </a14:m>
                <a:endParaRPr lang="en-GB" sz="2400" dirty="0" smtClean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sz="2400" dirty="0" smtClean="0"/>
                  <a:t>Friction Angle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</m:func>
                  </m:oMath>
                </a14:m>
                <a:endParaRPr lang="en-GB" sz="2400" dirty="0" smtClean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sz="2400" dirty="0" smtClean="0"/>
                  <a:t>Pressure Coefficient =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endParaRPr lang="en-GB" sz="2400" dirty="0" smtClean="0"/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GB" sz="2400" dirty="0" smtClean="0"/>
                  <a:t>Aspect Ratio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</m:oMath>
                </a14:m>
                <a:r>
                  <a:rPr lang="en-GB" sz="2400" dirty="0" smtClean="0"/>
                  <a:t>  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457" y="4583278"/>
                <a:ext cx="6035040" cy="195688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Screenshot 2019-02-01 09.56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50001">
            <a:off x="6757919" y="2821279"/>
            <a:ext cx="3387439" cy="5201708"/>
          </a:xfrm>
          <a:prstGeom prst="rect">
            <a:avLst/>
          </a:prstGeom>
        </p:spPr>
      </p:pic>
      <p:pic>
        <p:nvPicPr>
          <p:cNvPr id="3" name="Picture 2" descr="underbrace_frac_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67" y="1991945"/>
            <a:ext cx="8128651" cy="13276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89370" y="3151219"/>
            <a:ext cx="14256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Change in momentum</a:t>
            </a:r>
            <a:endParaRPr lang="en-GB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3650436" y="3160337"/>
            <a:ext cx="15337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Gravity along flow</a:t>
            </a:r>
            <a:endParaRPr lang="en-GB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320322" y="3202019"/>
            <a:ext cx="136834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Downslope stress in fluid</a:t>
            </a:r>
            <a:endParaRPr lang="en-GB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482580" y="3332274"/>
            <a:ext cx="18333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Friction stress at bottom surface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86334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8974" y="2993642"/>
            <a:ext cx="4449666" cy="35154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9400" y="134998"/>
            <a:ext cx="10515600" cy="6406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Simulations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75224" y="928992"/>
            <a:ext cx="11497647" cy="20603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2000" dirty="0" smtClean="0"/>
              <a:t>There exist multiple available codes for simulating granular flows via shallow-water approximations (Titan2D, </a:t>
            </a:r>
            <a:r>
              <a:rPr lang="en-GB" sz="2000" dirty="0" err="1" smtClean="0"/>
              <a:t>LaharFlow</a:t>
            </a:r>
            <a:r>
              <a:rPr lang="en-GB" sz="2000" dirty="0" smtClean="0"/>
              <a:t>, etc.)</a:t>
            </a:r>
          </a:p>
          <a:p>
            <a:pPr>
              <a:lnSpc>
                <a:spcPct val="120000"/>
              </a:lnSpc>
            </a:pPr>
            <a:r>
              <a:rPr lang="en-GB" sz="2000" dirty="0" smtClean="0"/>
              <a:t>Codes largely differ by treatment of the stress tensor</a:t>
            </a:r>
          </a:p>
          <a:p>
            <a:pPr>
              <a:lnSpc>
                <a:spcPct val="120000"/>
              </a:lnSpc>
            </a:pPr>
            <a:r>
              <a:rPr lang="en-GB" sz="2000" dirty="0" smtClean="0"/>
              <a:t>Input: elevation map, source location, source size/strength, various properties of the terrain (going into the tensor)</a:t>
            </a:r>
          </a:p>
          <a:p>
            <a:pPr>
              <a:lnSpc>
                <a:spcPct val="120000"/>
              </a:lnSpc>
            </a:pPr>
            <a:r>
              <a:rPr lang="en-GB" sz="2000" dirty="0" smtClean="0"/>
              <a:t>O(10km) scale terrain with resolution on O(50m); solutions rendered for until ~20 minutes of flow; simulations take on the order of 1-10 minutes. </a:t>
            </a:r>
          </a:p>
        </p:txBody>
      </p:sp>
    </p:spTree>
    <p:extLst>
      <p:ext uri="{BB962C8B-B14F-4D97-AF65-F5344CB8AC3E}">
        <p14:creationId xmlns:p14="http://schemas.microsoft.com/office/powerpoint/2010/main" val="216918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400" y="134998"/>
            <a:ext cx="10515600" cy="640615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Stability analysis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592" y="896594"/>
            <a:ext cx="10992611" cy="1839361"/>
          </a:xfrm>
        </p:spPr>
        <p:txBody>
          <a:bodyPr>
            <a:normAutofit/>
          </a:bodyPr>
          <a:lstStyle/>
          <a:p>
            <a:r>
              <a:rPr lang="en-GB" sz="2000" dirty="0" smtClean="0"/>
              <a:t>Whether a broad index can/should be developed to evaluate risk may depend on the stability of flows subject to perturbations in the initial conditions. </a:t>
            </a:r>
          </a:p>
          <a:p>
            <a:r>
              <a:rPr lang="en-GB" sz="2000" dirty="0" smtClean="0"/>
              <a:t>We can observe that on O(1km) range flows are largely unstable to perturbing the initial location --- i.e. this is very topographically dependent!</a:t>
            </a:r>
          </a:p>
        </p:txBody>
      </p:sp>
      <p:pic>
        <p:nvPicPr>
          <p:cNvPr id="4" name="Picture 3" descr="unpert_top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2" y="2821187"/>
            <a:ext cx="4594124" cy="3784312"/>
          </a:xfrm>
          <a:prstGeom prst="rect">
            <a:avLst/>
          </a:prstGeom>
        </p:spPr>
      </p:pic>
      <p:pic>
        <p:nvPicPr>
          <p:cNvPr id="5" name="Picture 4" descr="unpert_RM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496" y="2864381"/>
            <a:ext cx="4610228" cy="37991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450754" y="5085525"/>
            <a:ext cx="142565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Notice large spread</a:t>
            </a:r>
            <a:endParaRPr lang="en-GB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7545102" y="4202386"/>
            <a:ext cx="1425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Little spread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5546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623</Words>
  <Application>Microsoft Office PowerPoint</Application>
  <PresentationFormat>Widescreen</PresentationFormat>
  <Paragraphs>60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Office Theme</vt:lpstr>
      <vt:lpstr>Physical Models of Lahars</vt:lpstr>
      <vt:lpstr>What is a Lahar? </vt:lpstr>
      <vt:lpstr>Literature Review</vt:lpstr>
      <vt:lpstr>Statistical Analysis of the data</vt:lpstr>
      <vt:lpstr>Challenges of modelling lahars</vt:lpstr>
      <vt:lpstr>Creating a Mathematical Model. </vt:lpstr>
      <vt:lpstr>Creating a Mathematical Model. </vt:lpstr>
      <vt:lpstr>PowerPoint Presentation</vt:lpstr>
      <vt:lpstr>Stability analysis</vt:lpstr>
      <vt:lpstr>Stability analysis</vt:lpstr>
      <vt:lpstr>Broad indices for impact</vt:lpstr>
      <vt:lpstr>Thank you!</vt:lpstr>
    </vt:vector>
  </TitlesOfParts>
  <Company>University of Bath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Physical Models of Lahars</dc:title>
  <dc:creator>SAMBa_Student</dc:creator>
  <cp:lastModifiedBy>SAMBa_Student</cp:lastModifiedBy>
  <cp:revision>41</cp:revision>
  <dcterms:created xsi:type="dcterms:W3CDTF">2019-01-31T16:43:21Z</dcterms:created>
  <dcterms:modified xsi:type="dcterms:W3CDTF">2019-02-01T10:41:28Z</dcterms:modified>
</cp:coreProperties>
</file>